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4"/>
  </p:notesMasterIdLst>
  <p:sldIdLst>
    <p:sldId id="256" r:id="rId5"/>
    <p:sldId id="264" r:id="rId6"/>
    <p:sldId id="373" r:id="rId7"/>
    <p:sldId id="285" r:id="rId8"/>
    <p:sldId id="318" r:id="rId9"/>
    <p:sldId id="355" r:id="rId10"/>
    <p:sldId id="400" r:id="rId11"/>
    <p:sldId id="374" r:id="rId12"/>
    <p:sldId id="329" r:id="rId13"/>
    <p:sldId id="360" r:id="rId14"/>
    <p:sldId id="344" r:id="rId15"/>
    <p:sldId id="358" r:id="rId16"/>
    <p:sldId id="330" r:id="rId17"/>
    <p:sldId id="334" r:id="rId18"/>
    <p:sldId id="335" r:id="rId19"/>
    <p:sldId id="375" r:id="rId20"/>
    <p:sldId id="363" r:id="rId21"/>
    <p:sldId id="364" r:id="rId22"/>
    <p:sldId id="401" r:id="rId23"/>
    <p:sldId id="402" r:id="rId24"/>
    <p:sldId id="376" r:id="rId25"/>
    <p:sldId id="396" r:id="rId26"/>
    <p:sldId id="397" r:id="rId27"/>
    <p:sldId id="380" r:id="rId28"/>
    <p:sldId id="399" r:id="rId29"/>
    <p:sldId id="382" r:id="rId30"/>
    <p:sldId id="393" r:id="rId31"/>
    <p:sldId id="386" r:id="rId32"/>
    <p:sldId id="398" r:id="rId33"/>
    <p:sldId id="384" r:id="rId34"/>
    <p:sldId id="388" r:id="rId35"/>
    <p:sldId id="350" r:id="rId36"/>
    <p:sldId id="684" r:id="rId37"/>
    <p:sldId id="679" r:id="rId38"/>
    <p:sldId id="680" r:id="rId39"/>
    <p:sldId id="681" r:id="rId40"/>
    <p:sldId id="682" r:id="rId41"/>
    <p:sldId id="683" r:id="rId42"/>
    <p:sldId id="685" r:id="rId43"/>
  </p:sldIdLst>
  <p:sldSz cx="12192000" cy="6858000"/>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belle BORNER" initials="IB" lastIdx="1" clrIdx="0">
    <p:extLst>
      <p:ext uri="{19B8F6BF-5375-455C-9EA6-DF929625EA0E}">
        <p15:presenceInfo xmlns:p15="http://schemas.microsoft.com/office/powerpoint/2012/main" userId="S::ibo@2crsi.com::a9ff7634-f84d-457f-8c19-1e79e1eefe8f" providerId="AD"/>
      </p:ext>
    </p:extLst>
  </p:cmAuthor>
  <p:cmAuthor id="2" name="Victoire Demeestere" initials="VD" lastIdx="7" clrIdx="1">
    <p:extLst>
      <p:ext uri="{19B8F6BF-5375-455C-9EA6-DF929625EA0E}">
        <p15:presenceInfo xmlns:p15="http://schemas.microsoft.com/office/powerpoint/2012/main" userId="S::vdemeestere@actifin.fr::96edd60f-e9ac-4ec2-8900-5d342d764e7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763C"/>
    <a:srgbClr val="F07D00"/>
    <a:srgbClr val="494948"/>
    <a:srgbClr val="F19455"/>
    <a:srgbClr val="F2A068"/>
    <a:srgbClr val="FF8975"/>
    <a:srgbClr val="F65B3C"/>
    <a:srgbClr val="EAEAEB"/>
    <a:srgbClr val="9E9E9D"/>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6357" autoAdjust="0"/>
  </p:normalViewPr>
  <p:slideViewPr>
    <p:cSldViewPr snapToGrid="0">
      <p:cViewPr varScale="1">
        <p:scale>
          <a:sx n="110" d="100"/>
          <a:sy n="110" d="100"/>
        </p:scale>
        <p:origin x="696" y="108"/>
      </p:cViewPr>
      <p:guideLst>
        <p:guide orient="horz" pos="2160"/>
        <p:guide pos="3840"/>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mdl\AppData\Local\Microsoft\Windows\INetCache\Content.Outlook\QHSTG9FB\Tranquil%20PC%20Sales%20Only%20Budget%202020%20June%2020.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7064400780632158"/>
          <c:y val="0.15663401992657403"/>
          <c:w val="0.53004069976548385"/>
          <c:h val="0.74646162452666398"/>
        </c:manualLayout>
      </c:layout>
      <c:pieChart>
        <c:varyColors val="1"/>
        <c:ser>
          <c:idx val="0"/>
          <c:order val="0"/>
          <c:tx>
            <c:strRef>
              <c:f>Feuil1!$B$1</c:f>
              <c:strCache>
                <c:ptCount val="1"/>
                <c:pt idx="0">
                  <c:v>Ventes</c:v>
                </c:pt>
              </c:strCache>
            </c:strRef>
          </c:tx>
          <c:explosion val="2"/>
          <c:dPt>
            <c:idx val="0"/>
            <c:bubble3D val="0"/>
            <c:explosion val="0"/>
            <c:spPr>
              <a:solidFill>
                <a:schemeClr val="accent3">
                  <a:shade val="44000"/>
                </a:schemeClr>
              </a:solidFill>
              <a:ln w="19050">
                <a:solidFill>
                  <a:schemeClr val="lt1"/>
                </a:solidFill>
              </a:ln>
              <a:effectLst/>
            </c:spPr>
            <c:extLst>
              <c:ext xmlns:c16="http://schemas.microsoft.com/office/drawing/2014/chart" uri="{C3380CC4-5D6E-409C-BE32-E72D297353CC}">
                <c16:uniqueId val="{00000001-CCC0-4228-BA56-69578437CCC7}"/>
              </c:ext>
            </c:extLst>
          </c:dPt>
          <c:dPt>
            <c:idx val="1"/>
            <c:bubble3D val="0"/>
            <c:explosion val="0"/>
            <c:spPr>
              <a:solidFill>
                <a:schemeClr val="accent3">
                  <a:shade val="58000"/>
                </a:schemeClr>
              </a:solidFill>
              <a:ln w="19050">
                <a:solidFill>
                  <a:schemeClr val="lt1"/>
                </a:solidFill>
              </a:ln>
              <a:effectLst/>
            </c:spPr>
            <c:extLst>
              <c:ext xmlns:c16="http://schemas.microsoft.com/office/drawing/2014/chart" uri="{C3380CC4-5D6E-409C-BE32-E72D297353CC}">
                <c16:uniqueId val="{00000003-CCC0-4228-BA56-69578437CCC7}"/>
              </c:ext>
            </c:extLst>
          </c:dPt>
          <c:dPt>
            <c:idx val="2"/>
            <c:bubble3D val="0"/>
            <c:explosion val="0"/>
            <c:spPr>
              <a:solidFill>
                <a:schemeClr val="accent3">
                  <a:shade val="72000"/>
                </a:schemeClr>
              </a:solidFill>
              <a:ln w="19050">
                <a:solidFill>
                  <a:schemeClr val="lt1"/>
                </a:solidFill>
              </a:ln>
              <a:effectLst/>
            </c:spPr>
            <c:extLst>
              <c:ext xmlns:c16="http://schemas.microsoft.com/office/drawing/2014/chart" uri="{C3380CC4-5D6E-409C-BE32-E72D297353CC}">
                <c16:uniqueId val="{00000005-CCC0-4228-BA56-69578437CCC7}"/>
              </c:ext>
            </c:extLst>
          </c:dPt>
          <c:dPt>
            <c:idx val="3"/>
            <c:bubble3D val="0"/>
            <c:explosion val="0"/>
            <c:spPr>
              <a:solidFill>
                <a:schemeClr val="accent3">
                  <a:shade val="86000"/>
                </a:schemeClr>
              </a:solidFill>
              <a:ln w="19050">
                <a:solidFill>
                  <a:schemeClr val="lt1"/>
                </a:solidFill>
              </a:ln>
              <a:effectLst/>
            </c:spPr>
            <c:extLst>
              <c:ext xmlns:c16="http://schemas.microsoft.com/office/drawing/2014/chart" uri="{C3380CC4-5D6E-409C-BE32-E72D297353CC}">
                <c16:uniqueId val="{00000007-CCC0-4228-BA56-69578437CCC7}"/>
              </c:ext>
            </c:extLst>
          </c:dPt>
          <c:dPt>
            <c:idx val="4"/>
            <c:bubble3D val="0"/>
            <c:explosion val="0"/>
            <c:spPr>
              <a:solidFill>
                <a:schemeClr val="accent3"/>
              </a:solidFill>
              <a:ln w="19050">
                <a:solidFill>
                  <a:schemeClr val="lt1"/>
                </a:solidFill>
              </a:ln>
              <a:effectLst/>
            </c:spPr>
            <c:extLst>
              <c:ext xmlns:c16="http://schemas.microsoft.com/office/drawing/2014/chart" uri="{C3380CC4-5D6E-409C-BE32-E72D297353CC}">
                <c16:uniqueId val="{00000009-CCC0-4228-BA56-69578437CCC7}"/>
              </c:ext>
            </c:extLst>
          </c:dPt>
          <c:dPt>
            <c:idx val="5"/>
            <c:bubble3D val="0"/>
            <c:explosion val="0"/>
            <c:spPr>
              <a:solidFill>
                <a:schemeClr val="accent3">
                  <a:tint val="86000"/>
                </a:schemeClr>
              </a:solidFill>
              <a:ln w="19050">
                <a:solidFill>
                  <a:schemeClr val="lt1"/>
                </a:solidFill>
              </a:ln>
              <a:effectLst/>
            </c:spPr>
            <c:extLst>
              <c:ext xmlns:c16="http://schemas.microsoft.com/office/drawing/2014/chart" uri="{C3380CC4-5D6E-409C-BE32-E72D297353CC}">
                <c16:uniqueId val="{0000000B-CCC0-4228-BA56-69578437CCC7}"/>
              </c:ext>
            </c:extLst>
          </c:dPt>
          <c:dPt>
            <c:idx val="6"/>
            <c:bubble3D val="0"/>
            <c:explosion val="0"/>
            <c:spPr>
              <a:solidFill>
                <a:schemeClr val="accent3">
                  <a:tint val="72000"/>
                </a:schemeClr>
              </a:solidFill>
              <a:ln w="19050">
                <a:solidFill>
                  <a:schemeClr val="lt1"/>
                </a:solidFill>
              </a:ln>
              <a:effectLst/>
            </c:spPr>
            <c:extLst>
              <c:ext xmlns:c16="http://schemas.microsoft.com/office/drawing/2014/chart" uri="{C3380CC4-5D6E-409C-BE32-E72D297353CC}">
                <c16:uniqueId val="{0000000D-CCC0-4228-BA56-69578437CCC7}"/>
              </c:ext>
            </c:extLst>
          </c:dPt>
          <c:dPt>
            <c:idx val="7"/>
            <c:bubble3D val="0"/>
            <c:explosion val="0"/>
            <c:spPr>
              <a:solidFill>
                <a:schemeClr val="accent3">
                  <a:tint val="58000"/>
                </a:schemeClr>
              </a:solidFill>
              <a:ln w="19050">
                <a:solidFill>
                  <a:schemeClr val="lt1"/>
                </a:solidFill>
              </a:ln>
              <a:effectLst/>
            </c:spPr>
            <c:extLst>
              <c:ext xmlns:c16="http://schemas.microsoft.com/office/drawing/2014/chart" uri="{C3380CC4-5D6E-409C-BE32-E72D297353CC}">
                <c16:uniqueId val="{0000000F-CCC0-4228-BA56-69578437CCC7}"/>
              </c:ext>
            </c:extLst>
          </c:dPt>
          <c:dPt>
            <c:idx val="8"/>
            <c:bubble3D val="0"/>
            <c:explosion val="0"/>
            <c:spPr>
              <a:solidFill>
                <a:schemeClr val="accent3">
                  <a:tint val="44000"/>
                </a:schemeClr>
              </a:solidFill>
              <a:ln w="19050">
                <a:solidFill>
                  <a:schemeClr val="lt1"/>
                </a:solidFill>
              </a:ln>
              <a:effectLst/>
            </c:spPr>
            <c:extLst>
              <c:ext xmlns:c16="http://schemas.microsoft.com/office/drawing/2014/chart" uri="{C3380CC4-5D6E-409C-BE32-E72D297353CC}">
                <c16:uniqueId val="{00000011-CCC0-4228-BA56-69578437CCC7}"/>
              </c:ext>
            </c:extLst>
          </c:dPt>
          <c:dPt>
            <c:idx val="9"/>
            <c:bubble3D val="0"/>
            <c:explosion val="0"/>
            <c:spPr>
              <a:solidFill>
                <a:schemeClr val="accent3">
                  <a:tint val="54000"/>
                </a:schemeClr>
              </a:solidFill>
              <a:ln w="19050">
                <a:solidFill>
                  <a:schemeClr val="lt1"/>
                </a:solidFill>
              </a:ln>
              <a:effectLst/>
            </c:spPr>
            <c:extLst>
              <c:ext xmlns:c16="http://schemas.microsoft.com/office/drawing/2014/chart" uri="{C3380CC4-5D6E-409C-BE32-E72D297353CC}">
                <c16:uniqueId val="{00000013-69BB-4C53-BAE3-503BE4D26D91}"/>
              </c:ext>
            </c:extLst>
          </c:dPt>
          <c:dPt>
            <c:idx val="10"/>
            <c:bubble3D val="0"/>
            <c:explosion val="0"/>
            <c:spPr>
              <a:solidFill>
                <a:schemeClr val="accent3">
                  <a:tint val="42000"/>
                </a:schemeClr>
              </a:solidFill>
              <a:ln w="19050">
                <a:solidFill>
                  <a:schemeClr val="lt1"/>
                </a:solidFill>
              </a:ln>
              <a:effectLst/>
            </c:spPr>
            <c:extLst>
              <c:ext xmlns:c16="http://schemas.microsoft.com/office/drawing/2014/chart" uri="{C3380CC4-5D6E-409C-BE32-E72D297353CC}">
                <c16:uniqueId val="{00000012-69BB-4C53-BAE3-503BE4D26D91}"/>
              </c:ext>
            </c:extLst>
          </c:dPt>
          <c:dPt>
            <c:idx val="11"/>
            <c:bubble3D val="0"/>
            <c:explosion val="0"/>
            <c:spPr>
              <a:solidFill>
                <a:schemeClr val="accent3">
                  <a:tint val="50000"/>
                </a:schemeClr>
              </a:solidFill>
              <a:ln w="19050">
                <a:solidFill>
                  <a:schemeClr val="lt1"/>
                </a:solidFill>
              </a:ln>
              <a:effectLst/>
            </c:spPr>
            <c:extLst>
              <c:ext xmlns:c16="http://schemas.microsoft.com/office/drawing/2014/chart" uri="{C3380CC4-5D6E-409C-BE32-E72D297353CC}">
                <c16:uniqueId val="{00000017-BA71-4C47-B5B1-BEA3E95F54F8}"/>
              </c:ext>
            </c:extLst>
          </c:dPt>
          <c:dPt>
            <c:idx val="12"/>
            <c:bubble3D val="0"/>
            <c:explosion val="0"/>
            <c:spPr>
              <a:solidFill>
                <a:schemeClr val="accent3">
                  <a:tint val="40000"/>
                </a:schemeClr>
              </a:solidFill>
              <a:ln w="19050">
                <a:solidFill>
                  <a:schemeClr val="lt1"/>
                </a:solidFill>
              </a:ln>
              <a:effectLst/>
            </c:spPr>
            <c:extLst>
              <c:ext xmlns:c16="http://schemas.microsoft.com/office/drawing/2014/chart" uri="{C3380CC4-5D6E-409C-BE32-E72D297353CC}">
                <c16:uniqueId val="{00000016-BA71-4C47-B5B1-BEA3E95F54F8}"/>
              </c:ext>
            </c:extLst>
          </c:dPt>
          <c:dLbls>
            <c:dLbl>
              <c:idx val="0"/>
              <c:layout>
                <c:manualLayout>
                  <c:x val="9.2366188863844387E-2"/>
                  <c:y val="1.63797430674316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9972873238321801"/>
                      <c:h val="9.2550589800909341E-2"/>
                    </c:manualLayout>
                  </c15:layout>
                </c:ext>
                <c:ext xmlns:c16="http://schemas.microsoft.com/office/drawing/2014/chart" uri="{C3380CC4-5D6E-409C-BE32-E72D297353CC}">
                  <c16:uniqueId val="{00000001-CCC0-4228-BA56-69578437CCC7}"/>
                </c:ext>
              </c:extLst>
            </c:dLbl>
            <c:dLbl>
              <c:idx val="1"/>
              <c:layout>
                <c:manualLayout>
                  <c:x val="7.0100420261206595E-2"/>
                  <c:y val="-4.531311103199108E-2"/>
                </c:manualLayout>
              </c:layout>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18551040198530011"/>
                      <c:h val="0.19631381727553421"/>
                    </c:manualLayout>
                  </c15:layout>
                </c:ext>
                <c:ext xmlns:c16="http://schemas.microsoft.com/office/drawing/2014/chart" uri="{C3380CC4-5D6E-409C-BE32-E72D297353CC}">
                  <c16:uniqueId val="{00000003-CCC0-4228-BA56-69578437CCC7}"/>
                </c:ext>
              </c:extLst>
            </c:dLbl>
            <c:dLbl>
              <c:idx val="2"/>
              <c:layout>
                <c:manualLayout>
                  <c:x val="0.25404642386788995"/>
                  <c:y val="3.4943588067402484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004095322040505"/>
                      <c:h val="8.9976886574952286E-2"/>
                    </c:manualLayout>
                  </c15:layout>
                </c:ext>
                <c:ext xmlns:c16="http://schemas.microsoft.com/office/drawing/2014/chart" uri="{C3380CC4-5D6E-409C-BE32-E72D297353CC}">
                  <c16:uniqueId val="{00000005-CCC0-4228-BA56-69578437CCC7}"/>
                </c:ext>
              </c:extLst>
            </c:dLbl>
            <c:dLbl>
              <c:idx val="3"/>
              <c:layout>
                <c:manualLayout>
                  <c:x val="-9.5448089128043215E-2"/>
                  <c:y val="9.4353115934838819E-2"/>
                </c:manualLayout>
              </c:layout>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31946348581861489"/>
                      <c:h val="5.5487395595608439E-2"/>
                    </c:manualLayout>
                  </c15:layout>
                </c:ext>
                <c:ext xmlns:c16="http://schemas.microsoft.com/office/drawing/2014/chart" uri="{C3380CC4-5D6E-409C-BE32-E72D297353CC}">
                  <c16:uniqueId val="{00000007-CCC0-4228-BA56-69578437CCC7}"/>
                </c:ext>
              </c:extLst>
            </c:dLbl>
            <c:dLbl>
              <c:idx val="4"/>
              <c:layout>
                <c:manualLayout>
                  <c:x val="-0.1230021808013078"/>
                  <c:y val="3.4805257720525867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CCC0-4228-BA56-69578437CCC7}"/>
                </c:ext>
              </c:extLst>
            </c:dLbl>
            <c:dLbl>
              <c:idx val="5"/>
              <c:layout>
                <c:manualLayout>
                  <c:x val="-0.10727938803050514"/>
                  <c:y val="-3.922278189915307E-3"/>
                </c:manualLayout>
              </c:layout>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14820664379185366"/>
                      <c:h val="8.0428006934027518E-2"/>
                    </c:manualLayout>
                  </c15:layout>
                </c:ext>
                <c:ext xmlns:c16="http://schemas.microsoft.com/office/drawing/2014/chart" uri="{C3380CC4-5D6E-409C-BE32-E72D297353CC}">
                  <c16:uniqueId val="{0000000B-CCC0-4228-BA56-69578437CCC7}"/>
                </c:ext>
              </c:extLst>
            </c:dLbl>
            <c:dLbl>
              <c:idx val="6"/>
              <c:layout>
                <c:manualLayout>
                  <c:x val="-0.18552275520785555"/>
                  <c:y val="-3.0342498934797995E-2"/>
                </c:manualLayout>
              </c:layout>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D-CCC0-4228-BA56-69578437CCC7}"/>
                </c:ext>
              </c:extLst>
            </c:dLbl>
            <c:dLbl>
              <c:idx val="7"/>
              <c:layout>
                <c:manualLayout>
                  <c:x val="-4.5011482777892034E-2"/>
                  <c:y val="-6.383011632589932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472328667094148"/>
                      <c:h val="7.3956247920667254E-2"/>
                    </c:manualLayout>
                  </c15:layout>
                </c:ext>
                <c:ext xmlns:c16="http://schemas.microsoft.com/office/drawing/2014/chart" uri="{C3380CC4-5D6E-409C-BE32-E72D297353CC}">
                  <c16:uniqueId val="{0000000F-CCC0-4228-BA56-69578437CCC7}"/>
                </c:ext>
              </c:extLst>
            </c:dLbl>
            <c:dLbl>
              <c:idx val="8"/>
              <c:layout>
                <c:manualLayout>
                  <c:x val="-0.13257329750288757"/>
                  <c:y val="-8.7768854076075847E-2"/>
                </c:manualLayout>
              </c:layout>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20186744122897177"/>
                      <c:h val="0.12163469114977618"/>
                    </c:manualLayout>
                  </c15:layout>
                </c:ext>
                <c:ext xmlns:c16="http://schemas.microsoft.com/office/drawing/2014/chart" uri="{C3380CC4-5D6E-409C-BE32-E72D297353CC}">
                  <c16:uniqueId val="{00000011-CCC0-4228-BA56-69578437CCC7}"/>
                </c:ext>
              </c:extLst>
            </c:dLbl>
            <c:dLbl>
              <c:idx val="9"/>
              <c:layout>
                <c:manualLayout>
                  <c:x val="-0.14333192491345309"/>
                  <c:y val="-0.17462893030368473"/>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981189931025552"/>
                      <c:h val="5.162902952798417E-2"/>
                    </c:manualLayout>
                  </c15:layout>
                </c:ext>
                <c:ext xmlns:c16="http://schemas.microsoft.com/office/drawing/2014/chart" uri="{C3380CC4-5D6E-409C-BE32-E72D297353CC}">
                  <c16:uniqueId val="{00000013-69BB-4C53-BAE3-503BE4D26D91}"/>
                </c:ext>
              </c:extLst>
            </c:dLbl>
            <c:dLbl>
              <c:idx val="10"/>
              <c:layout>
                <c:manualLayout>
                  <c:x val="-9.0064142964302207E-2"/>
                  <c:y val="-0.1408401379801434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2-69BB-4C53-BAE3-503BE4D26D91}"/>
                </c:ext>
              </c:extLst>
            </c:dLbl>
            <c:dLbl>
              <c:idx val="11"/>
              <c:layout>
                <c:manualLayout>
                  <c:x val="0.35299333452137782"/>
                  <c:y val="-0.1187322344728563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50438825354943539"/>
                      <c:h val="6.9901184271197514E-2"/>
                    </c:manualLayout>
                  </c15:layout>
                </c:ext>
                <c:ext xmlns:c16="http://schemas.microsoft.com/office/drawing/2014/chart" uri="{C3380CC4-5D6E-409C-BE32-E72D297353CC}">
                  <c16:uniqueId val="{00000017-BA71-4C47-B5B1-BEA3E95F54F8}"/>
                </c:ext>
              </c:extLst>
            </c:dLbl>
            <c:dLbl>
              <c:idx val="12"/>
              <c:layout>
                <c:manualLayout>
                  <c:x val="0.31391528754756276"/>
                  <c:y val="-3.5210034495035868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6706960285990831"/>
                      <c:h val="7.188421107926854E-2"/>
                    </c:manualLayout>
                  </c15:layout>
                </c:ext>
                <c:ext xmlns:c16="http://schemas.microsoft.com/office/drawing/2014/chart" uri="{C3380CC4-5D6E-409C-BE32-E72D297353CC}">
                  <c16:uniqueId val="{00000016-BA71-4C47-B5B1-BEA3E95F54F8}"/>
                </c:ext>
              </c:extLst>
            </c:dLbl>
            <c:numFmt formatCode="0%" sourceLinked="0"/>
            <c:spPr>
              <a:noFill/>
              <a:ln>
                <a:noFill/>
              </a:ln>
              <a:effectLst/>
            </c:spPr>
            <c:txPr>
              <a:bodyPr rot="0" spcFirstLastPara="1" vertOverflow="ellipsis" vert="horz" wrap="square" anchor="ctr" anchorCtr="0"/>
              <a:lstStyle/>
              <a:p>
                <a:pPr algn="l">
                  <a:defRPr sz="1100" b="0" i="0" u="none" strike="noStrike" kern="1200" baseline="0">
                    <a:solidFill>
                      <a:schemeClr val="bg1"/>
                    </a:solidFill>
                    <a:latin typeface="Abadi" panose="020B0604020104020204" pitchFamily="34" charset="0"/>
                    <a:ea typeface="+mn-ea"/>
                    <a:cs typeface="+mn-cs"/>
                  </a:defRPr>
                </a:pPr>
                <a:endParaRPr lang="fr-FR"/>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Feuil1!$A$2:$A$14</c:f>
              <c:strCache>
                <c:ptCount val="13"/>
                <c:pt idx="0">
                  <c:v>Autres</c:v>
                </c:pt>
                <c:pt idx="1">
                  <c:v>Industries</c:v>
                </c:pt>
                <c:pt idx="2">
                  <c:v>Cloud</c:v>
                </c:pt>
                <c:pt idx="3">
                  <c:v>Pétrole et  gaz</c:v>
                </c:pt>
                <c:pt idx="4">
                  <c:v>Défense et sécurité</c:v>
                </c:pt>
                <c:pt idx="5">
                  <c:v>HPC</c:v>
                </c:pt>
                <c:pt idx="6">
                  <c:v>Santé</c:v>
                </c:pt>
                <c:pt idx="7">
                  <c:v>Revendeurs</c:v>
                </c:pt>
                <c:pt idx="8">
                  <c:v>Télécom</c:v>
                </c:pt>
                <c:pt idx="9">
                  <c:v>Automobile</c:v>
                </c:pt>
                <c:pt idx="10">
                  <c:v>IA</c:v>
                </c:pt>
                <c:pt idx="11">
                  <c:v>Finance</c:v>
                </c:pt>
                <c:pt idx="12">
                  <c:v>Institut de recherche</c:v>
                </c:pt>
              </c:strCache>
            </c:strRef>
          </c:cat>
          <c:val>
            <c:numRef>
              <c:f>Feuil1!$B$2:$B$14</c:f>
              <c:numCache>
                <c:formatCode>0\.0%</c:formatCode>
                <c:ptCount val="13"/>
                <c:pt idx="0">
                  <c:v>0.2137075419222757</c:v>
                </c:pt>
                <c:pt idx="1">
                  <c:v>0.20284439924904479</c:v>
                </c:pt>
                <c:pt idx="2">
                  <c:v>0.10733675148841179</c:v>
                </c:pt>
                <c:pt idx="3">
                  <c:v>9.1084693121410848E-2</c:v>
                </c:pt>
                <c:pt idx="4">
                  <c:v>8.5885033295838173E-2</c:v>
                </c:pt>
                <c:pt idx="5">
                  <c:v>5.6441816123972421E-2</c:v>
                </c:pt>
                <c:pt idx="6">
                  <c:v>4.9448399607985853E-2</c:v>
                </c:pt>
                <c:pt idx="7">
                  <c:v>4.7265507081058721E-2</c:v>
                </c:pt>
                <c:pt idx="8">
                  <c:v>4.2586662580899173E-2</c:v>
                </c:pt>
                <c:pt idx="9">
                  <c:v>3.8922954548571718E-2</c:v>
                </c:pt>
                <c:pt idx="10">
                  <c:v>3.1788256890848049E-2</c:v>
                </c:pt>
                <c:pt idx="11">
                  <c:v>2.0061922126668547E-2</c:v>
                </c:pt>
                <c:pt idx="12">
                  <c:v>1.2626061963014223E-2</c:v>
                </c:pt>
              </c:numCache>
            </c:numRef>
          </c:val>
          <c:extLst>
            <c:ext xmlns:c16="http://schemas.microsoft.com/office/drawing/2014/chart" uri="{C3380CC4-5D6E-409C-BE32-E72D297353CC}">
              <c16:uniqueId val="{00000014-CCC0-4228-BA56-69578437CCC7}"/>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latin typeface="Abadi" panose="020B0604020104020204" pitchFamily="34" charset="0"/>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0.32315861180840044"/>
          <c:y val="0.19767860935049664"/>
          <c:w val="0.53004069976548385"/>
          <c:h val="0.74646162452666398"/>
        </c:manualLayout>
      </c:layout>
      <c:doughnutChart>
        <c:varyColors val="1"/>
        <c:ser>
          <c:idx val="0"/>
          <c:order val="0"/>
          <c:tx>
            <c:strRef>
              <c:f>Feuil1!$B$1</c:f>
              <c:strCache>
                <c:ptCount val="1"/>
                <c:pt idx="0">
                  <c:v>Ventes</c:v>
                </c:pt>
              </c:strCache>
            </c:strRef>
          </c:tx>
          <c:dPt>
            <c:idx val="0"/>
            <c:bubble3D val="0"/>
            <c:spPr>
              <a:solidFill>
                <a:schemeClr val="accent2">
                  <a:shade val="40000"/>
                </a:schemeClr>
              </a:solidFill>
              <a:ln w="19050">
                <a:solidFill>
                  <a:schemeClr val="lt1"/>
                </a:solidFill>
              </a:ln>
              <a:effectLst/>
            </c:spPr>
            <c:extLst>
              <c:ext xmlns:c16="http://schemas.microsoft.com/office/drawing/2014/chart" uri="{C3380CC4-5D6E-409C-BE32-E72D297353CC}">
                <c16:uniqueId val="{00000001-8656-4139-A048-23D56125C38D}"/>
              </c:ext>
            </c:extLst>
          </c:dPt>
          <c:dPt>
            <c:idx val="1"/>
            <c:bubble3D val="0"/>
            <c:spPr>
              <a:solidFill>
                <a:srgbClr val="F2A068"/>
              </a:solidFill>
              <a:ln w="19050">
                <a:solidFill>
                  <a:schemeClr val="lt1"/>
                </a:solidFill>
              </a:ln>
              <a:effectLst/>
            </c:spPr>
            <c:extLst>
              <c:ext xmlns:c16="http://schemas.microsoft.com/office/drawing/2014/chart" uri="{C3380CC4-5D6E-409C-BE32-E72D297353CC}">
                <c16:uniqueId val="{00000003-8656-4139-A048-23D56125C38D}"/>
              </c:ext>
            </c:extLst>
          </c:dPt>
          <c:dPt>
            <c:idx val="2"/>
            <c:bubble3D val="0"/>
            <c:spPr>
              <a:solidFill>
                <a:srgbClr val="F6763C"/>
              </a:solidFill>
              <a:ln w="19050">
                <a:solidFill>
                  <a:schemeClr val="lt1"/>
                </a:solidFill>
              </a:ln>
              <a:effectLst/>
            </c:spPr>
            <c:extLst>
              <c:ext xmlns:c16="http://schemas.microsoft.com/office/drawing/2014/chart" uri="{C3380CC4-5D6E-409C-BE32-E72D297353CC}">
                <c16:uniqueId val="{00000005-8656-4139-A048-23D56125C38D}"/>
              </c:ext>
            </c:extLst>
          </c:dPt>
          <c:dPt>
            <c:idx val="3"/>
            <c:bubble3D val="0"/>
            <c:spPr>
              <a:solidFill>
                <a:srgbClr val="F19455"/>
              </a:solidFill>
              <a:ln w="19050">
                <a:solidFill>
                  <a:schemeClr val="lt1"/>
                </a:solidFill>
              </a:ln>
              <a:effectLst/>
            </c:spPr>
            <c:extLst>
              <c:ext xmlns:c16="http://schemas.microsoft.com/office/drawing/2014/chart" uri="{C3380CC4-5D6E-409C-BE32-E72D297353CC}">
                <c16:uniqueId val="{00000007-8656-4139-A048-23D56125C38D}"/>
              </c:ext>
            </c:extLst>
          </c:dPt>
          <c:dPt>
            <c:idx val="4"/>
            <c:bubble3D val="0"/>
            <c:spPr>
              <a:solidFill>
                <a:srgbClr val="F07D00"/>
              </a:solidFill>
              <a:ln w="19050">
                <a:solidFill>
                  <a:schemeClr val="lt1"/>
                </a:solidFill>
              </a:ln>
              <a:effectLst/>
            </c:spPr>
            <c:extLst>
              <c:ext xmlns:c16="http://schemas.microsoft.com/office/drawing/2014/chart" uri="{C3380CC4-5D6E-409C-BE32-E72D297353CC}">
                <c16:uniqueId val="{00000009-8656-4139-A048-23D56125C38D}"/>
              </c:ext>
            </c:extLst>
          </c:dPt>
          <c:dPt>
            <c:idx val="5"/>
            <c:bubble3D val="0"/>
            <c:spPr>
              <a:solidFill>
                <a:schemeClr val="accent2">
                  <a:shade val="94000"/>
                </a:schemeClr>
              </a:solidFill>
              <a:ln w="19050">
                <a:solidFill>
                  <a:schemeClr val="lt1"/>
                </a:solidFill>
              </a:ln>
              <a:effectLst/>
            </c:spPr>
            <c:extLst>
              <c:ext xmlns:c16="http://schemas.microsoft.com/office/drawing/2014/chart" uri="{C3380CC4-5D6E-409C-BE32-E72D297353CC}">
                <c16:uniqueId val="{0000000B-8656-4139-A048-23D56125C38D}"/>
              </c:ext>
            </c:extLst>
          </c:dPt>
          <c:dPt>
            <c:idx val="6"/>
            <c:bubble3D val="0"/>
            <c:spPr>
              <a:solidFill>
                <a:schemeClr val="accent2">
                  <a:tint val="95000"/>
                </a:schemeClr>
              </a:solidFill>
              <a:ln w="19050">
                <a:solidFill>
                  <a:schemeClr val="lt1"/>
                </a:solidFill>
              </a:ln>
              <a:effectLst/>
            </c:spPr>
            <c:extLst>
              <c:ext xmlns:c16="http://schemas.microsoft.com/office/drawing/2014/chart" uri="{C3380CC4-5D6E-409C-BE32-E72D297353CC}">
                <c16:uniqueId val="{0000000D-8656-4139-A048-23D56125C38D}"/>
              </c:ext>
            </c:extLst>
          </c:dPt>
          <c:dPt>
            <c:idx val="7"/>
            <c:bubble3D val="0"/>
            <c:spPr>
              <a:solidFill>
                <a:schemeClr val="accent2">
                  <a:tint val="84000"/>
                </a:schemeClr>
              </a:solidFill>
              <a:ln w="19050">
                <a:solidFill>
                  <a:schemeClr val="lt1"/>
                </a:solidFill>
              </a:ln>
              <a:effectLst/>
            </c:spPr>
            <c:extLst>
              <c:ext xmlns:c16="http://schemas.microsoft.com/office/drawing/2014/chart" uri="{C3380CC4-5D6E-409C-BE32-E72D297353CC}">
                <c16:uniqueId val="{0000000F-8656-4139-A048-23D56125C38D}"/>
              </c:ext>
            </c:extLst>
          </c:dPt>
          <c:dPt>
            <c:idx val="8"/>
            <c:bubble3D val="0"/>
            <c:spPr>
              <a:solidFill>
                <a:schemeClr val="accent2">
                  <a:tint val="74000"/>
                </a:schemeClr>
              </a:solidFill>
              <a:ln w="19050">
                <a:solidFill>
                  <a:schemeClr val="lt1"/>
                </a:solidFill>
              </a:ln>
              <a:effectLst/>
            </c:spPr>
            <c:extLst>
              <c:ext xmlns:c16="http://schemas.microsoft.com/office/drawing/2014/chart" uri="{C3380CC4-5D6E-409C-BE32-E72D297353CC}">
                <c16:uniqueId val="{00000011-8656-4139-A048-23D56125C38D}"/>
              </c:ext>
            </c:extLst>
          </c:dPt>
          <c:dPt>
            <c:idx val="9"/>
            <c:bubble3D val="0"/>
            <c:spPr>
              <a:solidFill>
                <a:schemeClr val="accent2">
                  <a:tint val="63000"/>
                </a:schemeClr>
              </a:solidFill>
              <a:ln w="19050">
                <a:solidFill>
                  <a:schemeClr val="lt1"/>
                </a:solidFill>
              </a:ln>
              <a:effectLst/>
            </c:spPr>
            <c:extLst>
              <c:ext xmlns:c16="http://schemas.microsoft.com/office/drawing/2014/chart" uri="{C3380CC4-5D6E-409C-BE32-E72D297353CC}">
                <c16:uniqueId val="{00000013-8656-4139-A048-23D56125C38D}"/>
              </c:ext>
            </c:extLst>
          </c:dPt>
          <c:dPt>
            <c:idx val="10"/>
            <c:bubble3D val="0"/>
            <c:spPr>
              <a:solidFill>
                <a:schemeClr val="accent2">
                  <a:tint val="52000"/>
                </a:schemeClr>
              </a:solidFill>
              <a:ln w="19050">
                <a:solidFill>
                  <a:schemeClr val="lt1"/>
                </a:solidFill>
              </a:ln>
              <a:effectLst/>
            </c:spPr>
            <c:extLst>
              <c:ext xmlns:c16="http://schemas.microsoft.com/office/drawing/2014/chart" uri="{C3380CC4-5D6E-409C-BE32-E72D297353CC}">
                <c16:uniqueId val="{00000015-439E-49F2-BB01-43C71E601A49}"/>
              </c:ext>
            </c:extLst>
          </c:dPt>
          <c:dPt>
            <c:idx val="11"/>
            <c:bubble3D val="0"/>
            <c:spPr>
              <a:solidFill>
                <a:schemeClr val="accent2">
                  <a:tint val="41000"/>
                </a:schemeClr>
              </a:solidFill>
              <a:ln w="19050">
                <a:solidFill>
                  <a:schemeClr val="lt1"/>
                </a:solidFill>
              </a:ln>
              <a:effectLst/>
            </c:spPr>
            <c:extLst>
              <c:ext xmlns:c16="http://schemas.microsoft.com/office/drawing/2014/chart" uri="{C3380CC4-5D6E-409C-BE32-E72D297353CC}">
                <c16:uniqueId val="{00000014-439E-49F2-BB01-43C71E601A49}"/>
              </c:ext>
            </c:extLst>
          </c:dPt>
          <c:dLbls>
            <c:dLbl>
              <c:idx val="0"/>
              <c:layout>
                <c:manualLayout>
                  <c:x val="0.11974565214758386"/>
                  <c:y val="-0.32002254312598016"/>
                </c:manualLayout>
              </c:layout>
              <c:numFmt formatCode="0%" sourceLinked="0"/>
              <c:spPr>
                <a:noFill/>
                <a:ln>
                  <a:noFill/>
                </a:ln>
                <a:effectLst/>
              </c:spPr>
              <c:txPr>
                <a:bodyPr rot="0" spcFirstLastPara="1" vertOverflow="ellipsis" vert="horz" wrap="square" anchor="ctr" anchorCtr="0"/>
                <a:lstStyle/>
                <a:p>
                  <a:pPr algn="r">
                    <a:defRPr sz="1200" b="0" i="0" u="none" strike="noStrike" kern="1200" baseline="0">
                      <a:solidFill>
                        <a:schemeClr val="tx1">
                          <a:lumMod val="75000"/>
                          <a:lumOff val="25000"/>
                        </a:schemeClr>
                      </a:solidFill>
                      <a:latin typeface="Abadi" panose="020B0604020104020204" pitchFamily="34" charset="0"/>
                      <a:ea typeface="+mn-ea"/>
                      <a:cs typeface="+mn-cs"/>
                    </a:defRPr>
                  </a:pPr>
                  <a:endParaRPr lang="fr-FR"/>
                </a:p>
              </c:txPr>
              <c:showLegendKey val="0"/>
              <c:showVal val="1"/>
              <c:showCatName val="1"/>
              <c:showSerName val="0"/>
              <c:showPercent val="0"/>
              <c:showBubbleSize val="0"/>
              <c:separator> </c:separator>
              <c:extLst>
                <c:ext xmlns:c15="http://schemas.microsoft.com/office/drawing/2012/chart" uri="{CE6537A1-D6FC-4f65-9D91-7224C49458BB}">
                  <c15:layout>
                    <c:manualLayout>
                      <c:w val="0.19680329875488603"/>
                      <c:h val="0.15093148645778881"/>
                    </c:manualLayout>
                  </c15:layout>
                </c:ext>
                <c:ext xmlns:c16="http://schemas.microsoft.com/office/drawing/2014/chart" uri="{C3380CC4-5D6E-409C-BE32-E72D297353CC}">
                  <c16:uniqueId val="{00000001-8656-4139-A048-23D56125C38D}"/>
                </c:ext>
              </c:extLst>
            </c:dLbl>
            <c:dLbl>
              <c:idx val="1"/>
              <c:layout>
                <c:manualLayout>
                  <c:x val="-0.43867022914616244"/>
                  <c:y val="0.1036912326842656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3423196792577167"/>
                      <c:h val="8.9976987225561939E-2"/>
                    </c:manualLayout>
                  </c15:layout>
                </c:ext>
                <c:ext xmlns:c16="http://schemas.microsoft.com/office/drawing/2014/chart" uri="{C3380CC4-5D6E-409C-BE32-E72D297353CC}">
                  <c16:uniqueId val="{00000003-8656-4139-A048-23D56125C38D}"/>
                </c:ext>
              </c:extLst>
            </c:dLbl>
            <c:dLbl>
              <c:idx val="2"/>
              <c:layout>
                <c:manualLayout>
                  <c:x val="-0.30888351132825198"/>
                  <c:y val="9.170473201450600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8553133513363365"/>
                      <c:h val="6.6606361082070048E-2"/>
                    </c:manualLayout>
                  </c15:layout>
                </c:ext>
                <c:ext xmlns:c16="http://schemas.microsoft.com/office/drawing/2014/chart" uri="{C3380CC4-5D6E-409C-BE32-E72D297353CC}">
                  <c16:uniqueId val="{00000005-8656-4139-A048-23D56125C38D}"/>
                </c:ext>
              </c:extLst>
            </c:dLbl>
            <c:dLbl>
              <c:idx val="3"/>
              <c:layout>
                <c:manualLayout>
                  <c:x val="-0.24714175349995343"/>
                  <c:y val="0.1179767136042864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1909824688125859"/>
                      <c:h val="0.12729744878789859"/>
                    </c:manualLayout>
                  </c15:layout>
                </c:ext>
                <c:ext xmlns:c16="http://schemas.microsoft.com/office/drawing/2014/chart" uri="{C3380CC4-5D6E-409C-BE32-E72D297353CC}">
                  <c16:uniqueId val="{00000007-8656-4139-A048-23D56125C38D}"/>
                </c:ext>
              </c:extLst>
            </c:dLbl>
            <c:dLbl>
              <c:idx val="4"/>
              <c:layout>
                <c:manualLayout>
                  <c:x val="-0.30315897713660911"/>
                  <c:y val="9.3100149470726604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6421363996547647"/>
                      <c:h val="8.4134203067825403E-2"/>
                    </c:manualLayout>
                  </c15:layout>
                </c:ext>
                <c:ext xmlns:c16="http://schemas.microsoft.com/office/drawing/2014/chart" uri="{C3380CC4-5D6E-409C-BE32-E72D297353CC}">
                  <c16:uniqueId val="{00000009-8656-4139-A048-23D56125C38D}"/>
                </c:ext>
              </c:extLst>
            </c:dLbl>
            <c:dLbl>
              <c:idx val="5"/>
              <c:layout>
                <c:manualLayout>
                  <c:x val="-0.31832545859113959"/>
                  <c:y val="1.4246683873497125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042937183204353"/>
                      <c:h val="6.6606361082070048E-2"/>
                    </c:manualLayout>
                  </c15:layout>
                </c:ext>
                <c:ext xmlns:c16="http://schemas.microsoft.com/office/drawing/2014/chart" uri="{C3380CC4-5D6E-409C-BE32-E72D297353CC}">
                  <c16:uniqueId val="{0000000B-8656-4139-A048-23D56125C38D}"/>
                </c:ext>
              </c:extLst>
            </c:dLbl>
            <c:dLbl>
              <c:idx val="6"/>
              <c:layout>
                <c:manualLayout>
                  <c:x val="-0.37610539083466971"/>
                  <c:y val="-8.058912294171458E-2"/>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5389073549503066"/>
                      <c:h val="6.8948732765943543E-2"/>
                    </c:manualLayout>
                  </c15:layout>
                </c:ext>
                <c:ext xmlns:c16="http://schemas.microsoft.com/office/drawing/2014/chart" uri="{C3380CC4-5D6E-409C-BE32-E72D297353CC}">
                  <c16:uniqueId val="{0000000D-8656-4139-A048-23D56125C38D}"/>
                </c:ext>
              </c:extLst>
            </c:dLbl>
            <c:dLbl>
              <c:idx val="7"/>
              <c:layout>
                <c:manualLayout>
                  <c:x val="-0.40000192591501316"/>
                  <c:y val="-0.18309704570700469"/>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5195588582461028"/>
                      <c:h val="6.7887429348536324E-2"/>
                    </c:manualLayout>
                  </c15:layout>
                </c:ext>
                <c:ext xmlns:c16="http://schemas.microsoft.com/office/drawing/2014/chart" uri="{C3380CC4-5D6E-409C-BE32-E72D297353CC}">
                  <c16:uniqueId val="{0000000F-8656-4139-A048-23D56125C38D}"/>
                </c:ext>
              </c:extLst>
            </c:dLbl>
            <c:dLbl>
              <c:idx val="8"/>
              <c:layout>
                <c:manualLayout>
                  <c:x val="-0.40788854789383322"/>
                  <c:y val="-0.29084588792145843"/>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19446738224667715"/>
                      <c:h val="6.7887429348536324E-2"/>
                    </c:manualLayout>
                  </c15:layout>
                </c:ext>
                <c:ext xmlns:c16="http://schemas.microsoft.com/office/drawing/2014/chart" uri="{C3380CC4-5D6E-409C-BE32-E72D297353CC}">
                  <c16:uniqueId val="{00000011-8656-4139-A048-23D56125C38D}"/>
                </c:ext>
              </c:extLst>
            </c:dLbl>
            <c:dLbl>
              <c:idx val="9"/>
              <c:layout>
                <c:manualLayout>
                  <c:x val="-0.13664347163454793"/>
                  <c:y val="-0.28494771587493467"/>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0275119937846553"/>
                      <c:h val="6.8942606916492427E-2"/>
                    </c:manualLayout>
                  </c15:layout>
                </c:ext>
                <c:ext xmlns:c16="http://schemas.microsoft.com/office/drawing/2014/chart" uri="{C3380CC4-5D6E-409C-BE32-E72D297353CC}">
                  <c16:uniqueId val="{00000013-8656-4139-A048-23D56125C38D}"/>
                </c:ext>
              </c:extLst>
            </c:dLbl>
            <c:dLbl>
              <c:idx val="10"/>
              <c:layout>
                <c:manualLayout>
                  <c:x val="5.5474294296094941E-2"/>
                  <c:y val="-0.28679670143426556"/>
                </c:manualLayout>
              </c:layou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15-439E-49F2-BB01-43C71E601A49}"/>
                </c:ext>
              </c:extLst>
            </c:dLbl>
            <c:dLbl>
              <c:idx val="11"/>
              <c:layout>
                <c:manualLayout>
                  <c:x val="0.28619692739121688"/>
                  <c:y val="-0.28914366750522741"/>
                </c:manualLayout>
              </c:layout>
              <c:showLegendKey val="0"/>
              <c:showVal val="1"/>
              <c:showCatName val="1"/>
              <c:showSerName val="0"/>
              <c:showPercent val="0"/>
              <c:showBubbleSize val="0"/>
              <c:separator> </c:separator>
              <c:extLst>
                <c:ext xmlns:c15="http://schemas.microsoft.com/office/drawing/2012/chart" uri="{CE6537A1-D6FC-4f65-9D91-7224C49458BB}">
                  <c15:layout>
                    <c:manualLayout>
                      <c:w val="0.2281633501549766"/>
                      <c:h val="5.2740756093178257E-2"/>
                    </c:manualLayout>
                  </c15:layout>
                </c:ext>
                <c:ext xmlns:c16="http://schemas.microsoft.com/office/drawing/2014/chart" uri="{C3380CC4-5D6E-409C-BE32-E72D297353CC}">
                  <c16:uniqueId val="{00000014-439E-49F2-BB01-43C71E601A49}"/>
                </c:ext>
              </c:extLst>
            </c:dLbl>
            <c:numFmt formatCode="0%" sourceLinked="0"/>
            <c:spPr>
              <a:noFill/>
              <a:ln>
                <a:noFill/>
              </a:ln>
              <a:effectLst/>
            </c:spPr>
            <c:txPr>
              <a:bodyPr rot="0" spcFirstLastPara="1" vertOverflow="ellipsis" vert="horz" wrap="square" anchor="ctr" anchorCtr="0"/>
              <a:lstStyle/>
              <a:p>
                <a:pPr algn="l">
                  <a:defRPr sz="1200" b="0" i="0" u="none" strike="noStrike" kern="1200" baseline="0">
                    <a:solidFill>
                      <a:schemeClr val="tx1">
                        <a:lumMod val="75000"/>
                        <a:lumOff val="25000"/>
                      </a:schemeClr>
                    </a:solidFill>
                    <a:latin typeface="Abadi" panose="020B0604020104020204" pitchFamily="34" charset="0"/>
                    <a:ea typeface="+mn-ea"/>
                    <a:cs typeface="+mn-cs"/>
                  </a:defRPr>
                </a:pPr>
                <a:endParaRPr lang="fr-FR"/>
              </a:p>
            </c:txP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Feuil1!$A$2:$A$13</c:f>
              <c:strCache>
                <c:ptCount val="12"/>
                <c:pt idx="0">
                  <c:v>Royaume-Uni</c:v>
                </c:pt>
                <c:pt idx="1">
                  <c:v>Allemagne</c:v>
                </c:pt>
                <c:pt idx="2">
                  <c:v>France</c:v>
                </c:pt>
                <c:pt idx="3">
                  <c:v>Etats-Unis</c:v>
                </c:pt>
                <c:pt idx="4">
                  <c:v>Autres</c:v>
                </c:pt>
                <c:pt idx="5">
                  <c:v>Pays-Bas</c:v>
                </c:pt>
                <c:pt idx="6">
                  <c:v>Suisse</c:v>
                </c:pt>
                <c:pt idx="7">
                  <c:v>Inde</c:v>
                </c:pt>
                <c:pt idx="8">
                  <c:v>Australie</c:v>
                </c:pt>
                <c:pt idx="9">
                  <c:v>Espagne</c:v>
                </c:pt>
                <c:pt idx="10">
                  <c:v>Belgique</c:v>
                </c:pt>
                <c:pt idx="11">
                  <c:v>Pologne</c:v>
                </c:pt>
              </c:strCache>
            </c:strRef>
          </c:cat>
          <c:val>
            <c:numRef>
              <c:f>Feuil1!$B$2:$B$13</c:f>
              <c:numCache>
                <c:formatCode>0.00%</c:formatCode>
                <c:ptCount val="12"/>
                <c:pt idx="0">
                  <c:v>0.42780060413962745</c:v>
                </c:pt>
                <c:pt idx="1">
                  <c:v>0.14209735984788135</c:v>
                </c:pt>
                <c:pt idx="2">
                  <c:v>0.13588276145425965</c:v>
                </c:pt>
                <c:pt idx="3">
                  <c:v>9.6091772766092501E-2</c:v>
                </c:pt>
                <c:pt idx="4">
                  <c:v>5.8127063312653271E-2</c:v>
                </c:pt>
                <c:pt idx="5">
                  <c:v>3.882242950186611E-2</c:v>
                </c:pt>
                <c:pt idx="6">
                  <c:v>2.5217703793510151E-2</c:v>
                </c:pt>
                <c:pt idx="7">
                  <c:v>2.49140078786943E-2</c:v>
                </c:pt>
                <c:pt idx="8">
                  <c:v>1.5469952466945013E-2</c:v>
                </c:pt>
                <c:pt idx="9">
                  <c:v>1.4526194491619527E-2</c:v>
                </c:pt>
                <c:pt idx="10">
                  <c:v>1.0983810724042031E-2</c:v>
                </c:pt>
                <c:pt idx="11">
                  <c:v>1.0066339622808602E-2</c:v>
                </c:pt>
              </c:numCache>
            </c:numRef>
          </c:val>
          <c:extLst>
            <c:ext xmlns:c16="http://schemas.microsoft.com/office/drawing/2014/chart" uri="{C3380CC4-5D6E-409C-BE32-E72D297353CC}">
              <c16:uniqueId val="{00000014-8656-4139-A048-23D56125C38D}"/>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Abadi" panose="020B0604020104020204" pitchFamily="34" charset="0"/>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5"/>
    </mc:Choice>
    <mc:Fallback>
      <c:style val="5"/>
    </mc:Fallback>
  </mc:AlternateContent>
  <c:chart>
    <c:autoTitleDeleted val="1"/>
    <c:plotArea>
      <c:layout>
        <c:manualLayout>
          <c:layoutTarget val="inner"/>
          <c:xMode val="edge"/>
          <c:yMode val="edge"/>
          <c:x val="0.21632390245383806"/>
          <c:y val="0.18713729866374804"/>
          <c:w val="0.64870574915752222"/>
          <c:h val="0.69790296858664402"/>
        </c:manualLayout>
      </c:layout>
      <c:doughnutChart>
        <c:varyColors val="1"/>
        <c:ser>
          <c:idx val="0"/>
          <c:order val="0"/>
          <c:tx>
            <c:strRef>
              <c:f>Feuil1!$B$1</c:f>
              <c:strCache>
                <c:ptCount val="1"/>
                <c:pt idx="0">
                  <c:v>Ventes</c:v>
                </c:pt>
              </c:strCache>
            </c:strRef>
          </c:tx>
          <c:dPt>
            <c:idx val="0"/>
            <c:bubble3D val="0"/>
            <c:spPr>
              <a:solidFill>
                <a:schemeClr val="accent3">
                  <a:shade val="47000"/>
                </a:schemeClr>
              </a:solidFill>
              <a:ln w="19050">
                <a:solidFill>
                  <a:schemeClr val="lt1"/>
                </a:solidFill>
              </a:ln>
              <a:effectLst/>
            </c:spPr>
            <c:extLst>
              <c:ext xmlns:c16="http://schemas.microsoft.com/office/drawing/2014/chart" uri="{C3380CC4-5D6E-409C-BE32-E72D297353CC}">
                <c16:uniqueId val="{00000001-B701-4324-B459-462E42E4E1F2}"/>
              </c:ext>
            </c:extLst>
          </c:dPt>
          <c:dPt>
            <c:idx val="1"/>
            <c:bubble3D val="0"/>
            <c:spPr>
              <a:solidFill>
                <a:schemeClr val="accent3">
                  <a:shade val="65000"/>
                </a:schemeClr>
              </a:solidFill>
              <a:ln w="19050">
                <a:solidFill>
                  <a:schemeClr val="lt1"/>
                </a:solidFill>
              </a:ln>
              <a:effectLst/>
            </c:spPr>
            <c:extLst>
              <c:ext xmlns:c16="http://schemas.microsoft.com/office/drawing/2014/chart" uri="{C3380CC4-5D6E-409C-BE32-E72D297353CC}">
                <c16:uniqueId val="{00000003-B701-4324-B459-462E42E4E1F2}"/>
              </c:ext>
            </c:extLst>
          </c:dPt>
          <c:dPt>
            <c:idx val="2"/>
            <c:bubble3D val="0"/>
            <c:spPr>
              <a:solidFill>
                <a:schemeClr val="accent3">
                  <a:shade val="82000"/>
                </a:schemeClr>
              </a:solidFill>
              <a:ln w="19050">
                <a:solidFill>
                  <a:schemeClr val="lt1"/>
                </a:solidFill>
              </a:ln>
              <a:effectLst/>
            </c:spPr>
            <c:extLst>
              <c:ext xmlns:c16="http://schemas.microsoft.com/office/drawing/2014/chart" uri="{C3380CC4-5D6E-409C-BE32-E72D297353CC}">
                <c16:uniqueId val="{00000005-B701-4324-B459-462E42E4E1F2}"/>
              </c:ext>
            </c:extLst>
          </c:dPt>
          <c:dPt>
            <c:idx val="3"/>
            <c:bubble3D val="0"/>
            <c:spPr>
              <a:solidFill>
                <a:schemeClr val="accent3"/>
              </a:solidFill>
              <a:ln w="19050">
                <a:solidFill>
                  <a:schemeClr val="lt1"/>
                </a:solidFill>
              </a:ln>
              <a:effectLst/>
            </c:spPr>
            <c:extLst>
              <c:ext xmlns:c16="http://schemas.microsoft.com/office/drawing/2014/chart" uri="{C3380CC4-5D6E-409C-BE32-E72D297353CC}">
                <c16:uniqueId val="{00000007-B701-4324-B459-462E42E4E1F2}"/>
              </c:ext>
            </c:extLst>
          </c:dPt>
          <c:dPt>
            <c:idx val="4"/>
            <c:bubble3D val="0"/>
            <c:spPr>
              <a:solidFill>
                <a:schemeClr val="accent3">
                  <a:tint val="83000"/>
                </a:schemeClr>
              </a:solidFill>
              <a:ln w="19050">
                <a:solidFill>
                  <a:schemeClr val="lt1"/>
                </a:solidFill>
              </a:ln>
              <a:effectLst/>
            </c:spPr>
            <c:extLst>
              <c:ext xmlns:c16="http://schemas.microsoft.com/office/drawing/2014/chart" uri="{C3380CC4-5D6E-409C-BE32-E72D297353CC}">
                <c16:uniqueId val="{00000009-B701-4324-B459-462E42E4E1F2}"/>
              </c:ext>
            </c:extLst>
          </c:dPt>
          <c:dPt>
            <c:idx val="5"/>
            <c:bubble3D val="0"/>
            <c:spPr>
              <a:solidFill>
                <a:schemeClr val="accent3">
                  <a:tint val="65000"/>
                </a:schemeClr>
              </a:solidFill>
              <a:ln w="19050">
                <a:solidFill>
                  <a:schemeClr val="lt1"/>
                </a:solidFill>
              </a:ln>
              <a:effectLst/>
            </c:spPr>
            <c:extLst>
              <c:ext xmlns:c16="http://schemas.microsoft.com/office/drawing/2014/chart" uri="{C3380CC4-5D6E-409C-BE32-E72D297353CC}">
                <c16:uniqueId val="{0000000B-B701-4324-B459-462E42E4E1F2}"/>
              </c:ext>
            </c:extLst>
          </c:dPt>
          <c:dPt>
            <c:idx val="6"/>
            <c:bubble3D val="0"/>
            <c:spPr>
              <a:solidFill>
                <a:schemeClr val="accent3">
                  <a:tint val="48000"/>
                </a:schemeClr>
              </a:solidFill>
              <a:ln w="19050">
                <a:solidFill>
                  <a:schemeClr val="lt1"/>
                </a:solidFill>
              </a:ln>
              <a:effectLst/>
            </c:spPr>
            <c:extLst>
              <c:ext xmlns:c16="http://schemas.microsoft.com/office/drawing/2014/chart" uri="{C3380CC4-5D6E-409C-BE32-E72D297353CC}">
                <c16:uniqueId val="{0000000D-B701-4324-B459-462E42E4E1F2}"/>
              </c:ext>
            </c:extLst>
          </c:dPt>
          <c:dLbls>
            <c:dLbl>
              <c:idx val="0"/>
              <c:layout>
                <c:manualLayout>
                  <c:x val="0.16064658448929844"/>
                  <c:y val="-0.22042848274960794"/>
                </c:manualLayout>
              </c:layout>
              <c:tx>
                <c:rich>
                  <a:bodyPr/>
                  <a:lstStyle/>
                  <a:p>
                    <a:fld id="{A288F398-9920-4767-9C1F-FAE623E332EF}" type="CATEGORYNAME">
                      <a:rPr lang="en-US" sz="1200"/>
                      <a:pPr/>
                      <a:t>[NOM DE CATÉGORIE]</a:t>
                    </a:fld>
                    <a:r>
                      <a:rPr lang="en-US" baseline="0" dirty="0"/>
                      <a:t>
</a:t>
                    </a:r>
                    <a:fld id="{8A55DFC1-7F9A-4473-9D37-D60672140119}" type="PERCENTAGE">
                      <a:rPr lang="en-US" baseline="0"/>
                      <a:pPr/>
                      <a:t>[POURCENTAGE]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1-B701-4324-B459-462E42E4E1F2}"/>
                </c:ext>
              </c:extLst>
            </c:dLbl>
            <c:dLbl>
              <c:idx val="1"/>
              <c:layout>
                <c:manualLayout>
                  <c:x val="-0.30576474490313998"/>
                  <c:y val="6.9751729531495037E-3"/>
                </c:manualLayout>
              </c:layout>
              <c:tx>
                <c:rich>
                  <a:bodyPr rot="0" spcFirstLastPara="1" vertOverflow="clip" horzOverflow="clip" vert="horz" wrap="square" lIns="36576" tIns="18288" rIns="36576" bIns="18288" anchor="ctr" anchorCtr="0">
                    <a:spAutoFit/>
                  </a:bodyPr>
                  <a:lstStyle/>
                  <a:p>
                    <a:pPr algn="l">
                      <a:defRPr sz="1600" b="0" i="0" u="none" strike="noStrike" kern="1200" baseline="0">
                        <a:solidFill>
                          <a:schemeClr val="dk1">
                            <a:lumMod val="65000"/>
                            <a:lumOff val="35000"/>
                          </a:schemeClr>
                        </a:solidFill>
                        <a:latin typeface="Abadi" panose="020B0604020104020204" pitchFamily="34" charset="0"/>
                        <a:ea typeface="+mn-ea"/>
                        <a:cs typeface="+mn-cs"/>
                      </a:defRPr>
                    </a:pPr>
                    <a:r>
                      <a:rPr lang="en-US" sz="1200" dirty="0" err="1"/>
                      <a:t>États-Unis</a:t>
                    </a:r>
                    <a:r>
                      <a:rPr lang="en-US" baseline="0" dirty="0"/>
                      <a:t>
</a:t>
                    </a:r>
                    <a:fld id="{8A55DFC1-7F9A-4473-9D37-D60672140119}" type="PERCENTAGE">
                      <a:rPr lang="en-US" baseline="0"/>
                      <a:pPr algn="l">
                        <a:defRPr/>
                      </a:pPr>
                      <a:t>[POURCENTAGE]</a:t>
                    </a:fld>
                    <a:endParaRPr lang="en-US" baseline="0" dirty="0"/>
                  </a:p>
                </c:rich>
              </c:tx>
              <c:spPr>
                <a:noFill/>
                <a:ln>
                  <a:noFill/>
                </a:ln>
                <a:effectLst/>
              </c:spPr>
              <c:txPr>
                <a:bodyPr rot="0" spcFirstLastPara="1" vertOverflow="clip" horzOverflow="clip" vert="horz" wrap="square" lIns="36576" tIns="18288" rIns="36576" bIns="18288" anchor="ctr" anchorCtr="0">
                  <a:spAutoFit/>
                </a:bodyPr>
                <a:lstStyle/>
                <a:p>
                  <a:pPr algn="l">
                    <a:defRPr sz="1600" b="0" i="0" u="none" strike="noStrike" kern="1200" baseline="0">
                      <a:solidFill>
                        <a:schemeClr val="dk1">
                          <a:lumMod val="65000"/>
                          <a:lumOff val="35000"/>
                        </a:schemeClr>
                      </a:solidFill>
                      <a:latin typeface="Abadi" panose="020B0604020104020204" pitchFamily="34" charset="0"/>
                      <a:ea typeface="+mn-ea"/>
                      <a:cs typeface="+mn-cs"/>
                    </a:defRPr>
                  </a:pPr>
                  <a:endParaRPr lang="fr-FR"/>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2291235858663022"/>
                      <c:h val="0.17555357259539986"/>
                    </c:manualLayout>
                  </c15:layout>
                  <c15:dlblFieldTable/>
                  <c15:showDataLabelsRange val="0"/>
                </c:ext>
                <c:ext xmlns:c16="http://schemas.microsoft.com/office/drawing/2014/chart" uri="{C3380CC4-5D6E-409C-BE32-E72D297353CC}">
                  <c16:uniqueId val="{00000003-B701-4324-B459-462E42E4E1F2}"/>
                </c:ext>
              </c:extLst>
            </c:dLbl>
            <c:dLbl>
              <c:idx val="2"/>
              <c:layout>
                <c:manualLayout>
                  <c:x val="-0.18642127969313027"/>
                  <c:y val="-0.11993915500032674"/>
                </c:manualLayout>
              </c:layout>
              <c:tx>
                <c:rich>
                  <a:bodyPr rot="0" spcFirstLastPara="1" vertOverflow="clip" horzOverflow="clip" vert="horz" wrap="square" lIns="36576" tIns="18288" rIns="36576" bIns="18288" anchor="ctr" anchorCtr="0">
                    <a:spAutoFit/>
                  </a:bodyPr>
                  <a:lstStyle/>
                  <a:p>
                    <a:pPr algn="l">
                      <a:defRPr sz="1600" b="0" i="0" u="none" strike="noStrike" kern="1200" baseline="0">
                        <a:solidFill>
                          <a:schemeClr val="dk1">
                            <a:lumMod val="65000"/>
                            <a:lumOff val="35000"/>
                          </a:schemeClr>
                        </a:solidFill>
                        <a:latin typeface="Abadi" panose="020B0604020104020204" pitchFamily="34" charset="0"/>
                        <a:ea typeface="+mn-ea"/>
                        <a:cs typeface="+mn-cs"/>
                      </a:defRPr>
                    </a:pPr>
                    <a:r>
                      <a:rPr lang="en-US" sz="1200"/>
                      <a:t>Royaume-Uni</a:t>
                    </a:r>
                    <a:r>
                      <a:rPr lang="en-US" baseline="0" dirty="0"/>
                      <a:t>
</a:t>
                    </a:r>
                    <a:fld id="{8A55DFC1-7F9A-4473-9D37-D60672140119}" type="PERCENTAGE">
                      <a:rPr lang="en-US" baseline="0"/>
                      <a:pPr algn="l">
                        <a:defRPr/>
                      </a:pPr>
                      <a:t>[POURCENTAGE]</a:t>
                    </a:fld>
                    <a:endParaRPr lang="en-US" baseline="0" dirty="0"/>
                  </a:p>
                </c:rich>
              </c:tx>
              <c:spPr>
                <a:noFill/>
                <a:ln>
                  <a:noFill/>
                </a:ln>
                <a:effectLst/>
              </c:spPr>
              <c:txPr>
                <a:bodyPr rot="0" spcFirstLastPara="1" vertOverflow="clip" horzOverflow="clip" vert="horz" wrap="square" lIns="36576" tIns="18288" rIns="36576" bIns="18288" anchor="ctr" anchorCtr="0">
                  <a:spAutoFit/>
                </a:bodyPr>
                <a:lstStyle/>
                <a:p>
                  <a:pPr algn="l">
                    <a:defRPr sz="1600" b="0" i="0" u="none" strike="noStrike" kern="1200" baseline="0">
                      <a:solidFill>
                        <a:schemeClr val="dk1">
                          <a:lumMod val="65000"/>
                          <a:lumOff val="35000"/>
                        </a:schemeClr>
                      </a:solidFill>
                      <a:latin typeface="Abadi" panose="020B0604020104020204" pitchFamily="34" charset="0"/>
                      <a:ea typeface="+mn-ea"/>
                      <a:cs typeface="+mn-cs"/>
                    </a:defRPr>
                  </a:pPr>
                  <a:endParaRPr lang="fr-FR"/>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6647754610495789"/>
                      <c:h val="0.21718025107814948"/>
                    </c:manualLayout>
                  </c15:layout>
                  <c15:dlblFieldTable/>
                  <c15:showDataLabelsRange val="0"/>
                </c:ext>
                <c:ext xmlns:c16="http://schemas.microsoft.com/office/drawing/2014/chart" uri="{C3380CC4-5D6E-409C-BE32-E72D297353CC}">
                  <c16:uniqueId val="{00000005-B701-4324-B459-462E42E4E1F2}"/>
                </c:ext>
              </c:extLst>
            </c:dLbl>
            <c:dLbl>
              <c:idx val="3"/>
              <c:layout>
                <c:manualLayout>
                  <c:x val="-0.25773603849917009"/>
                  <c:y val="-0.21070356912408519"/>
                </c:manualLayout>
              </c:layout>
              <c:tx>
                <c:rich>
                  <a:bodyPr rot="0" spcFirstLastPara="1" vertOverflow="clip" horzOverflow="clip" vert="horz" wrap="square" lIns="36576" tIns="18288" rIns="36576" bIns="18288" anchor="ctr" anchorCtr="0">
                    <a:spAutoFit/>
                  </a:bodyPr>
                  <a:lstStyle/>
                  <a:p>
                    <a:pPr algn="l">
                      <a:defRPr sz="1600" b="0" i="0" u="none" strike="noStrike" kern="1200" baseline="0">
                        <a:solidFill>
                          <a:schemeClr val="dk1">
                            <a:lumMod val="65000"/>
                            <a:lumOff val="35000"/>
                          </a:schemeClr>
                        </a:solidFill>
                        <a:latin typeface="Abadi" panose="020B0604020104020204" pitchFamily="34" charset="0"/>
                        <a:ea typeface="+mn-ea"/>
                        <a:cs typeface="+mn-cs"/>
                      </a:defRPr>
                    </a:pPr>
                    <a:r>
                      <a:rPr lang="en-US" sz="1200"/>
                      <a:t>Pays-Bas</a:t>
                    </a:r>
                    <a:r>
                      <a:rPr lang="en-US" baseline="0" dirty="0"/>
                      <a:t>
</a:t>
                    </a:r>
                    <a:fld id="{8A55DFC1-7F9A-4473-9D37-D60672140119}" type="PERCENTAGE">
                      <a:rPr lang="en-US" baseline="0"/>
                      <a:pPr algn="l">
                        <a:defRPr/>
                      </a:pPr>
                      <a:t>[POURCENTAGE]</a:t>
                    </a:fld>
                    <a:endParaRPr lang="en-US" baseline="0" dirty="0"/>
                  </a:p>
                </c:rich>
              </c:tx>
              <c:spPr>
                <a:noFill/>
                <a:ln>
                  <a:noFill/>
                </a:ln>
                <a:effectLst/>
              </c:spPr>
              <c:txPr>
                <a:bodyPr rot="0" spcFirstLastPara="1" vertOverflow="clip" horzOverflow="clip" vert="horz" wrap="square" lIns="36576" tIns="18288" rIns="36576" bIns="18288" anchor="ctr" anchorCtr="0">
                  <a:spAutoFit/>
                </a:bodyPr>
                <a:lstStyle/>
                <a:p>
                  <a:pPr algn="l">
                    <a:defRPr sz="1600" b="0" i="0" u="none" strike="noStrike" kern="1200" baseline="0">
                      <a:solidFill>
                        <a:schemeClr val="dk1">
                          <a:lumMod val="65000"/>
                          <a:lumOff val="35000"/>
                        </a:schemeClr>
                      </a:solidFill>
                      <a:latin typeface="Abadi" panose="020B0604020104020204" pitchFamily="34" charset="0"/>
                      <a:ea typeface="+mn-ea"/>
                      <a:cs typeface="+mn-cs"/>
                    </a:defRPr>
                  </a:pPr>
                  <a:endParaRPr lang="fr-FR"/>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29380457362700563"/>
                      <c:h val="0.17266395836055931"/>
                    </c:manualLayout>
                  </c15:layout>
                  <c15:dlblFieldTable/>
                  <c15:showDataLabelsRange val="0"/>
                </c:ext>
                <c:ext xmlns:c16="http://schemas.microsoft.com/office/drawing/2014/chart" uri="{C3380CC4-5D6E-409C-BE32-E72D297353CC}">
                  <c16:uniqueId val="{00000007-B701-4324-B459-462E42E4E1F2}"/>
                </c:ext>
              </c:extLst>
            </c:dLbl>
            <c:dLbl>
              <c:idx val="4"/>
              <c:layout>
                <c:manualLayout>
                  <c:x val="-0.1715753076906287"/>
                  <c:y val="-0.23167286228273654"/>
                </c:manualLayout>
              </c:layout>
              <c:tx>
                <c:rich>
                  <a:bodyPr/>
                  <a:lstStyle/>
                  <a:p>
                    <a:r>
                      <a:rPr lang="en-US" sz="1200"/>
                      <a:t>Singapour</a:t>
                    </a:r>
                    <a:r>
                      <a:rPr lang="en-US" baseline="0" dirty="0"/>
                      <a:t>
</a:t>
                    </a:r>
                    <a:fld id="{8A55DFC1-7F9A-4473-9D37-D60672140119}" type="PERCENTAGE">
                      <a:rPr lang="en-US" baseline="0"/>
                      <a:pPr/>
                      <a:t>[POURCENTAGE]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557882090123057"/>
                      <c:h val="0.12915970702104024"/>
                    </c:manualLayout>
                  </c15:layout>
                  <c15:dlblFieldTable/>
                  <c15:showDataLabelsRange val="0"/>
                </c:ext>
                <c:ext xmlns:c16="http://schemas.microsoft.com/office/drawing/2014/chart" uri="{C3380CC4-5D6E-409C-BE32-E72D297353CC}">
                  <c16:uniqueId val="{00000009-B701-4324-B459-462E42E4E1F2}"/>
                </c:ext>
              </c:extLst>
            </c:dLbl>
            <c:dLbl>
              <c:idx val="5"/>
              <c:layout>
                <c:manualLayout>
                  <c:x val="-3.7129758184387367E-5"/>
                  <c:y val="-0.21093405420968375"/>
                </c:manualLayout>
              </c:layout>
              <c:tx>
                <c:rich>
                  <a:bodyPr/>
                  <a:lstStyle/>
                  <a:p>
                    <a:fld id="{A288F398-9920-4767-9C1F-FAE623E332EF}" type="CATEGORYNAME">
                      <a:rPr lang="en-US" sz="1200"/>
                      <a:pPr/>
                      <a:t>[NOM DE CATÉGORIE]</a:t>
                    </a:fld>
                    <a:r>
                      <a:rPr lang="en-US" baseline="0" dirty="0"/>
                      <a:t>
</a:t>
                    </a:r>
                    <a:fld id="{8A55DFC1-7F9A-4473-9D37-D60672140119}" type="PERCENTAGE">
                      <a:rPr lang="en-US" baseline="0"/>
                      <a:pPr/>
                      <a:t>[POURCENTAGE]</a:t>
                    </a:fld>
                    <a:endParaRPr lang="en-US" baseline="0" dirty="0"/>
                  </a:p>
                </c:rich>
              </c:tx>
              <c:showLegendKey val="0"/>
              <c:showVal val="0"/>
              <c:showCatName val="1"/>
              <c:showSerName val="0"/>
              <c:showPercent val="1"/>
              <c:showBubbleSize val="0"/>
              <c:separator> </c:separator>
              <c:extLst>
                <c:ext xmlns:c15="http://schemas.microsoft.com/office/drawing/2012/chart" uri="{CE6537A1-D6FC-4f65-9D91-7224C49458BB}">
                  <c15:layout>
                    <c:manualLayout>
                      <c:w val="0.20552946323418458"/>
                      <c:h val="0.12915970702104024"/>
                    </c:manualLayout>
                  </c15:layout>
                  <c15:dlblFieldTable/>
                  <c15:showDataLabelsRange val="0"/>
                </c:ext>
                <c:ext xmlns:c16="http://schemas.microsoft.com/office/drawing/2014/chart" uri="{C3380CC4-5D6E-409C-BE32-E72D297353CC}">
                  <c16:uniqueId val="{0000000B-B701-4324-B459-462E42E4E1F2}"/>
                </c:ext>
              </c:extLst>
            </c:dLbl>
            <c:dLbl>
              <c:idx val="6"/>
              <c:layout>
                <c:manualLayout>
                  <c:x val="0.16270675225412035"/>
                  <c:y val="-0.21435955264963408"/>
                </c:manualLayout>
              </c:layout>
              <c:tx>
                <c:rich>
                  <a:bodyPr rot="0" spcFirstLastPara="1" vertOverflow="clip" horzOverflow="clip" vert="horz" wrap="square" lIns="36576" tIns="18288" rIns="36576" bIns="18288" anchor="ctr" anchorCtr="1">
                    <a:spAutoFit/>
                  </a:bodyPr>
                  <a:lstStyle/>
                  <a:p>
                    <a:pPr>
                      <a:defRPr lang="en-US" sz="1200" b="0" i="0" u="none" strike="noStrike" kern="1200" baseline="0" dirty="0" err="1" smtClean="0">
                        <a:solidFill>
                          <a:prstClr val="black">
                            <a:lumMod val="65000"/>
                            <a:lumOff val="35000"/>
                          </a:prstClr>
                        </a:solidFill>
                        <a:latin typeface="Abadi" panose="020B0604020104020204" pitchFamily="34" charset="0"/>
                        <a:ea typeface="+mn-ea"/>
                        <a:cs typeface="+mn-cs"/>
                      </a:defRPr>
                    </a:pPr>
                    <a:r>
                      <a:rPr lang="en-US" sz="1200" b="0" i="0" u="none" strike="noStrike" kern="1200" baseline="0" dirty="0" err="1">
                        <a:solidFill>
                          <a:prstClr val="black">
                            <a:lumMod val="65000"/>
                            <a:lumOff val="35000"/>
                          </a:prstClr>
                        </a:solidFill>
                        <a:latin typeface="Abadi" panose="020B0604020104020204" pitchFamily="34" charset="0"/>
                        <a:ea typeface="+mn-ea"/>
                        <a:cs typeface="+mn-cs"/>
                      </a:rPr>
                      <a:t>Autres</a:t>
                    </a:r>
                    <a:r>
                      <a:rPr lang="en-US" sz="1200" b="0" i="0" u="none" strike="noStrike" kern="1200" baseline="0" dirty="0">
                        <a:solidFill>
                          <a:prstClr val="black">
                            <a:lumMod val="65000"/>
                            <a:lumOff val="35000"/>
                          </a:prstClr>
                        </a:solidFill>
                        <a:latin typeface="Abadi" panose="020B0604020104020204" pitchFamily="34" charset="0"/>
                        <a:ea typeface="+mn-ea"/>
                        <a:cs typeface="+mn-cs"/>
                      </a:rPr>
                      <a:t>
</a:t>
                    </a:r>
                    <a:r>
                      <a:rPr lang="en-US" sz="1400" b="0" i="0" u="none" strike="noStrike" kern="1200" baseline="0" dirty="0">
                        <a:solidFill>
                          <a:prstClr val="black">
                            <a:lumMod val="65000"/>
                            <a:lumOff val="35000"/>
                          </a:prstClr>
                        </a:solidFill>
                        <a:latin typeface="Abadi" panose="020B0604020104020204" pitchFamily="34" charset="0"/>
                        <a:ea typeface="+mn-ea"/>
                        <a:cs typeface="+mn-cs"/>
                      </a:rPr>
                      <a:t>1%</a:t>
                    </a:r>
                    <a:r>
                      <a:rPr lang="en-US" sz="1200" b="0" i="0" u="none" strike="noStrike" kern="1200" baseline="0" dirty="0">
                        <a:solidFill>
                          <a:prstClr val="black">
                            <a:lumMod val="65000"/>
                            <a:lumOff val="35000"/>
                          </a:prstClr>
                        </a:solidFill>
                        <a:latin typeface="Abadi" panose="020B0604020104020204" pitchFamily="34" charset="0"/>
                        <a:ea typeface="+mn-ea"/>
                        <a:cs typeface="+mn-cs"/>
                      </a:rPr>
                      <a:t>
</a:t>
                    </a:r>
                  </a:p>
                </c:rich>
              </c:tx>
              <c:spPr>
                <a:noFill/>
                <a:ln>
                  <a:noFill/>
                </a:ln>
                <a:effectLst/>
              </c:spPr>
              <c:txPr>
                <a:bodyPr rot="0" spcFirstLastPara="1" vertOverflow="clip" horzOverflow="clip" vert="horz" wrap="square" lIns="36576" tIns="18288" rIns="36576" bIns="18288" anchor="ctr" anchorCtr="1">
                  <a:spAutoFit/>
                </a:bodyPr>
                <a:lstStyle/>
                <a:p>
                  <a:pPr>
                    <a:defRPr lang="en-US" sz="1200" b="0" i="0" u="none" strike="noStrike" kern="1200" baseline="0" dirty="0" err="1" smtClean="0">
                      <a:solidFill>
                        <a:prstClr val="black">
                          <a:lumMod val="65000"/>
                          <a:lumOff val="35000"/>
                        </a:prstClr>
                      </a:solidFill>
                      <a:latin typeface="Abadi" panose="020B0604020104020204" pitchFamily="34" charset="0"/>
                      <a:ea typeface="+mn-ea"/>
                      <a:cs typeface="+mn-cs"/>
                    </a:defRPr>
                  </a:pPr>
                  <a:endParaRPr lang="fr-FR"/>
                </a:p>
              </c:txPr>
              <c:showLegendKey val="0"/>
              <c:showVal val="0"/>
              <c:showCatName val="1"/>
              <c:showSerName val="0"/>
              <c:showPercent val="1"/>
              <c:showBubbleSize val="0"/>
              <c:separator> </c:separator>
              <c:extLst>
                <c:ext xmlns:c15="http://schemas.microsoft.com/office/drawing/2012/chart" uri="{CE6537A1-D6FC-4f65-9D91-7224C49458BB}">
                  <c15:spPr xmlns:c15="http://schemas.microsoft.com/office/drawing/2012/chart">
                    <a:prstGeom prst="wedgeRectCallout">
                      <a:avLst/>
                    </a:prstGeom>
                    <a:noFill/>
                    <a:ln>
                      <a:noFill/>
                    </a:ln>
                  </c15:spPr>
                  <c15:layout>
                    <c:manualLayout>
                      <c:w val="0.11833858923051956"/>
                      <c:h val="0.12028437214127025"/>
                    </c:manualLayout>
                  </c15:layout>
                  <c15:showDataLabelsRange val="0"/>
                </c:ext>
                <c:ext xmlns:c16="http://schemas.microsoft.com/office/drawing/2014/chart" uri="{C3380CC4-5D6E-409C-BE32-E72D297353CC}">
                  <c16:uniqueId val="{0000000D-B701-4324-B459-462E42E4E1F2}"/>
                </c:ext>
              </c:extLst>
            </c:dLbl>
            <c:spPr>
              <a:noFill/>
              <a:ln>
                <a:noFill/>
              </a:ln>
              <a:effectLst/>
            </c:spPr>
            <c:txPr>
              <a:bodyPr rot="0" spcFirstLastPara="1" vertOverflow="clip" horzOverflow="clip" vert="horz" wrap="square" lIns="36576" tIns="18288" rIns="36576" bIns="18288" anchor="ctr" anchorCtr="1">
                <a:spAutoFit/>
              </a:bodyPr>
              <a:lstStyle/>
              <a:p>
                <a:pPr>
                  <a:defRPr sz="1600" b="0" i="0" u="none" strike="noStrike" kern="1200" baseline="0">
                    <a:solidFill>
                      <a:schemeClr val="dk1">
                        <a:lumMod val="65000"/>
                        <a:lumOff val="35000"/>
                      </a:schemeClr>
                    </a:solidFill>
                    <a:latin typeface="Abadi" panose="020B0604020104020204" pitchFamily="34" charset="0"/>
                    <a:ea typeface="+mn-ea"/>
                    <a:cs typeface="+mn-cs"/>
                  </a:defRPr>
                </a:pPr>
                <a:endParaRPr lang="fr-FR"/>
              </a:p>
            </c:txPr>
            <c:showLegendKey val="0"/>
            <c:showVal val="0"/>
            <c:showCatName val="1"/>
            <c:showSerName val="0"/>
            <c:showPercent val="1"/>
            <c:showBubbleSize val="0"/>
            <c:separator> </c:separator>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Feuil1!$A$2:$A$8</c:f>
              <c:strCache>
                <c:ptCount val="7"/>
                <c:pt idx="0">
                  <c:v>France</c:v>
                </c:pt>
                <c:pt idx="1">
                  <c:v>United States</c:v>
                </c:pt>
                <c:pt idx="2">
                  <c:v>United Kingdom</c:v>
                </c:pt>
                <c:pt idx="3">
                  <c:v>Netherlands</c:v>
                </c:pt>
                <c:pt idx="4">
                  <c:v>Singapore</c:v>
                </c:pt>
                <c:pt idx="5">
                  <c:v>Canada</c:v>
                </c:pt>
                <c:pt idx="6">
                  <c:v>Others</c:v>
                </c:pt>
              </c:strCache>
            </c:strRef>
          </c:cat>
          <c:val>
            <c:numRef>
              <c:f>Feuil1!$B$2:$B$8</c:f>
              <c:numCache>
                <c:formatCode>0%</c:formatCode>
                <c:ptCount val="7"/>
                <c:pt idx="0">
                  <c:v>0.4</c:v>
                </c:pt>
                <c:pt idx="1">
                  <c:v>0.38</c:v>
                </c:pt>
                <c:pt idx="2">
                  <c:v>0.09</c:v>
                </c:pt>
                <c:pt idx="3">
                  <c:v>0.09</c:v>
                </c:pt>
                <c:pt idx="4">
                  <c:v>0.03</c:v>
                </c:pt>
                <c:pt idx="5">
                  <c:v>0.01</c:v>
                </c:pt>
                <c:pt idx="6">
                  <c:v>0.01</c:v>
                </c:pt>
              </c:numCache>
            </c:numRef>
          </c:val>
          <c:extLst>
            <c:ext xmlns:c16="http://schemas.microsoft.com/office/drawing/2014/chart" uri="{C3380CC4-5D6E-409C-BE32-E72D297353CC}">
              <c16:uniqueId val="{0000000E-B701-4324-B459-462E42E4E1F2}"/>
            </c:ext>
          </c:extLst>
        </c:ser>
        <c:dLbls>
          <c:showLegendKey val="0"/>
          <c:showVal val="0"/>
          <c:showCatName val="0"/>
          <c:showSerName val="0"/>
          <c:showPercent val="0"/>
          <c:showBubbleSize val="0"/>
          <c:showLeaderLines val="0"/>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a:latin typeface="Abadi" panose="020B0604020104020204" pitchFamily="34" charset="0"/>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494948"/>
              </a:solidFill>
              <a:ln w="19050">
                <a:solidFill>
                  <a:schemeClr val="lt1"/>
                </a:solidFill>
              </a:ln>
              <a:effectLst/>
            </c:spPr>
            <c:extLst>
              <c:ext xmlns:c16="http://schemas.microsoft.com/office/drawing/2014/chart" uri="{C3380CC4-5D6E-409C-BE32-E72D297353CC}">
                <c16:uniqueId val="{00000001-4B1B-45F0-82D8-60DD7032ABFB}"/>
              </c:ext>
            </c:extLst>
          </c:dPt>
          <c:dPt>
            <c:idx val="1"/>
            <c:bubble3D val="0"/>
            <c:spPr>
              <a:solidFill>
                <a:srgbClr val="9E9E9D"/>
              </a:solidFill>
              <a:ln w="19050">
                <a:solidFill>
                  <a:schemeClr val="lt1"/>
                </a:solidFill>
              </a:ln>
              <a:effectLst/>
            </c:spPr>
            <c:extLst>
              <c:ext xmlns:c16="http://schemas.microsoft.com/office/drawing/2014/chart" uri="{C3380CC4-5D6E-409C-BE32-E72D297353CC}">
                <c16:uniqueId val="{00000003-4B1B-45F0-82D8-60DD7032ABFB}"/>
              </c:ext>
            </c:extLst>
          </c:dPt>
          <c:dPt>
            <c:idx val="2"/>
            <c:bubble3D val="0"/>
            <c:spPr>
              <a:solidFill>
                <a:srgbClr val="F07D00"/>
              </a:solidFill>
              <a:ln w="19050">
                <a:solidFill>
                  <a:schemeClr val="lt1"/>
                </a:solidFill>
              </a:ln>
              <a:effectLst/>
            </c:spPr>
            <c:extLst>
              <c:ext xmlns:c16="http://schemas.microsoft.com/office/drawing/2014/chart" uri="{C3380CC4-5D6E-409C-BE32-E72D297353CC}">
                <c16:uniqueId val="{00000005-4B1B-45F0-82D8-60DD7032ABFB}"/>
              </c:ext>
            </c:extLst>
          </c:dPt>
          <c:cat>
            <c:strRef>
              <c:f>Feuil1!$A$2:$A$4</c:f>
              <c:strCache>
                <c:ptCount val="3"/>
                <c:pt idx="0">
                  <c:v>1er trim.</c:v>
                </c:pt>
                <c:pt idx="1">
                  <c:v>2e trim.</c:v>
                </c:pt>
                <c:pt idx="2">
                  <c:v>3e trim.</c:v>
                </c:pt>
              </c:strCache>
            </c:strRef>
          </c:cat>
          <c:val>
            <c:numRef>
              <c:f>Feuil1!$B$2:$B$4</c:f>
              <c:numCache>
                <c:formatCode>General</c:formatCode>
                <c:ptCount val="3"/>
                <c:pt idx="0">
                  <c:v>35</c:v>
                </c:pt>
                <c:pt idx="1">
                  <c:v>34</c:v>
                </c:pt>
                <c:pt idx="2">
                  <c:v>31</c:v>
                </c:pt>
              </c:numCache>
            </c:numRef>
          </c:val>
          <c:extLst>
            <c:ext xmlns:c16="http://schemas.microsoft.com/office/drawing/2014/chart" uri="{C3380CC4-5D6E-409C-BE32-E72D297353CC}">
              <c16:uniqueId val="{00000006-4B1B-45F0-82D8-60DD7032ABF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494948"/>
              </a:solidFill>
              <a:ln w="19050">
                <a:solidFill>
                  <a:schemeClr val="lt1"/>
                </a:solidFill>
              </a:ln>
              <a:effectLst/>
            </c:spPr>
            <c:extLst>
              <c:ext xmlns:c16="http://schemas.microsoft.com/office/drawing/2014/chart" uri="{C3380CC4-5D6E-409C-BE32-E72D297353CC}">
                <c16:uniqueId val="{00000001-587B-4204-BE47-AA6753E1772A}"/>
              </c:ext>
            </c:extLst>
          </c:dPt>
          <c:dPt>
            <c:idx val="1"/>
            <c:bubble3D val="0"/>
            <c:spPr>
              <a:solidFill>
                <a:srgbClr val="9E9E9D"/>
              </a:solidFill>
              <a:ln w="19050">
                <a:solidFill>
                  <a:schemeClr val="lt1"/>
                </a:solidFill>
              </a:ln>
              <a:effectLst/>
            </c:spPr>
            <c:extLst>
              <c:ext xmlns:c16="http://schemas.microsoft.com/office/drawing/2014/chart" uri="{C3380CC4-5D6E-409C-BE32-E72D297353CC}">
                <c16:uniqueId val="{00000003-587B-4204-BE47-AA6753E1772A}"/>
              </c:ext>
            </c:extLst>
          </c:dPt>
          <c:dPt>
            <c:idx val="2"/>
            <c:bubble3D val="0"/>
            <c:spPr>
              <a:solidFill>
                <a:srgbClr val="F07D00"/>
              </a:solidFill>
              <a:ln w="19050">
                <a:solidFill>
                  <a:schemeClr val="lt1"/>
                </a:solidFill>
              </a:ln>
              <a:effectLst/>
            </c:spPr>
            <c:extLst>
              <c:ext xmlns:c16="http://schemas.microsoft.com/office/drawing/2014/chart" uri="{C3380CC4-5D6E-409C-BE32-E72D297353CC}">
                <c16:uniqueId val="{00000005-587B-4204-BE47-AA6753E1772A}"/>
              </c:ext>
            </c:extLst>
          </c:dPt>
          <c:cat>
            <c:strRef>
              <c:f>Feuil1!$A$2:$A$4</c:f>
              <c:strCache>
                <c:ptCount val="3"/>
                <c:pt idx="0">
                  <c:v>1er trim.</c:v>
                </c:pt>
                <c:pt idx="1">
                  <c:v>2e trim.</c:v>
                </c:pt>
                <c:pt idx="2">
                  <c:v>3e trim.</c:v>
                </c:pt>
              </c:strCache>
            </c:strRef>
          </c:cat>
          <c:val>
            <c:numRef>
              <c:f>Feuil1!$B$2:$B$4</c:f>
              <c:numCache>
                <c:formatCode>General</c:formatCode>
                <c:ptCount val="3"/>
                <c:pt idx="0">
                  <c:v>10</c:v>
                </c:pt>
                <c:pt idx="1">
                  <c:v>15</c:v>
                </c:pt>
                <c:pt idx="2">
                  <c:v>75</c:v>
                </c:pt>
              </c:numCache>
            </c:numRef>
          </c:val>
          <c:extLst>
            <c:ext xmlns:c16="http://schemas.microsoft.com/office/drawing/2014/chart" uri="{C3380CC4-5D6E-409C-BE32-E72D297353CC}">
              <c16:uniqueId val="{00000006-587B-4204-BE47-AA6753E1772A}"/>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Feuil1!$B$1</c:f>
              <c:strCache>
                <c:ptCount val="1"/>
                <c:pt idx="0">
                  <c:v>Ventes</c:v>
                </c:pt>
              </c:strCache>
            </c:strRef>
          </c:tx>
          <c:dPt>
            <c:idx val="0"/>
            <c:bubble3D val="0"/>
            <c:spPr>
              <a:solidFill>
                <a:srgbClr val="494948"/>
              </a:solidFill>
              <a:ln w="19050">
                <a:solidFill>
                  <a:schemeClr val="lt1"/>
                </a:solidFill>
              </a:ln>
              <a:effectLst/>
            </c:spPr>
            <c:extLst>
              <c:ext xmlns:c16="http://schemas.microsoft.com/office/drawing/2014/chart" uri="{C3380CC4-5D6E-409C-BE32-E72D297353CC}">
                <c16:uniqueId val="{00000001-7132-4DD0-9341-DBB3843218B4}"/>
              </c:ext>
            </c:extLst>
          </c:dPt>
          <c:dPt>
            <c:idx val="1"/>
            <c:bubble3D val="0"/>
            <c:spPr>
              <a:solidFill>
                <a:srgbClr val="9E9E9D"/>
              </a:solidFill>
              <a:ln w="19050">
                <a:solidFill>
                  <a:schemeClr val="lt1"/>
                </a:solidFill>
              </a:ln>
              <a:effectLst/>
            </c:spPr>
            <c:extLst>
              <c:ext xmlns:c16="http://schemas.microsoft.com/office/drawing/2014/chart" uri="{C3380CC4-5D6E-409C-BE32-E72D297353CC}">
                <c16:uniqueId val="{00000003-7132-4DD0-9341-DBB3843218B4}"/>
              </c:ext>
            </c:extLst>
          </c:dPt>
          <c:dPt>
            <c:idx val="2"/>
            <c:bubble3D val="0"/>
            <c:spPr>
              <a:solidFill>
                <a:srgbClr val="F07D00"/>
              </a:solidFill>
              <a:ln w="19050">
                <a:solidFill>
                  <a:schemeClr val="lt1"/>
                </a:solidFill>
              </a:ln>
              <a:effectLst/>
            </c:spPr>
            <c:extLst>
              <c:ext xmlns:c16="http://schemas.microsoft.com/office/drawing/2014/chart" uri="{C3380CC4-5D6E-409C-BE32-E72D297353CC}">
                <c16:uniqueId val="{00000005-7132-4DD0-9341-DBB3843218B4}"/>
              </c:ext>
            </c:extLst>
          </c:dPt>
          <c:cat>
            <c:strRef>
              <c:f>Feuil1!$A$2:$A$4</c:f>
              <c:strCache>
                <c:ptCount val="3"/>
                <c:pt idx="0">
                  <c:v>1er trim.</c:v>
                </c:pt>
                <c:pt idx="1">
                  <c:v>2e trim.</c:v>
                </c:pt>
                <c:pt idx="2">
                  <c:v>3e trim.</c:v>
                </c:pt>
              </c:strCache>
            </c:strRef>
          </c:cat>
          <c:val>
            <c:numRef>
              <c:f>Feuil1!$B$2:$B$4</c:f>
              <c:numCache>
                <c:formatCode>General</c:formatCode>
                <c:ptCount val="3"/>
                <c:pt idx="0">
                  <c:v>51</c:v>
                </c:pt>
                <c:pt idx="1">
                  <c:v>26</c:v>
                </c:pt>
                <c:pt idx="2">
                  <c:v>23</c:v>
                </c:pt>
              </c:numCache>
            </c:numRef>
          </c:val>
          <c:extLst>
            <c:ext xmlns:c16="http://schemas.microsoft.com/office/drawing/2014/chart" uri="{C3380CC4-5D6E-409C-BE32-E72D297353CC}">
              <c16:uniqueId val="{00000006-7132-4DD0-9341-DBB3843218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906144860734127E-2"/>
          <c:y val="0.12037037037037036"/>
          <c:w val="0.92018771027853175"/>
          <c:h val="0.69075532225138525"/>
        </c:manualLayout>
      </c:layout>
      <c:barChart>
        <c:barDir val="col"/>
        <c:grouping val="stacked"/>
        <c:varyColors val="0"/>
        <c:ser>
          <c:idx val="0"/>
          <c:order val="0"/>
          <c:spPr>
            <a:solidFill>
              <a:schemeClr val="accent2"/>
            </a:solidFill>
            <a:ln>
              <a:noFill/>
            </a:ln>
            <a:effectLst/>
          </c:spPr>
          <c:invertIfNegative val="0"/>
          <c:dPt>
            <c:idx val="3"/>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1-9AC2-4ADA-AF14-2542BD369487}"/>
              </c:ext>
            </c:extLst>
          </c:dPt>
          <c:dLbls>
            <c:dLbl>
              <c:idx val="0"/>
              <c:layout>
                <c:manualLayout>
                  <c:x val="0"/>
                  <c:y val="-0.3312499019254005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AC2-4ADA-AF14-2542BD369487}"/>
                </c:ext>
              </c:extLst>
            </c:dLbl>
            <c:dLbl>
              <c:idx val="1"/>
              <c:layout>
                <c:manualLayout>
                  <c:x val="-3.6278313509758293E-3"/>
                  <c:y val="-0.2844630873360846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AC2-4ADA-AF14-2542BD369487}"/>
                </c:ext>
              </c:extLst>
            </c:dLbl>
            <c:dLbl>
              <c:idx val="2"/>
              <c:layout>
                <c:manualLayout>
                  <c:x val="3.627831350975763E-3"/>
                  <c:y val="-0.34831488223202095"/>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AC2-4ADA-AF14-2542BD369487}"/>
                </c:ext>
              </c:extLst>
            </c:dLbl>
            <c:dLbl>
              <c:idx val="3"/>
              <c:layout>
                <c:manualLayout>
                  <c:x val="7.2556627019516587E-3"/>
                  <c:y val="-0.17174660400353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AC2-4ADA-AF14-2542BD369487}"/>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baseline="0">
                    <a:solidFill>
                      <a:schemeClr val="tx1">
                        <a:lumMod val="65000"/>
                        <a:lumOff val="35000"/>
                      </a:schemeClr>
                    </a:solidFill>
                    <a:latin typeface="Abadi" panose="020B0604020104020204" pitchFamily="34" charset="0"/>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'Mar 17 - Mar 21 Summary'!$C$30:$F$30</c:f>
              <c:strCache>
                <c:ptCount val="4"/>
                <c:pt idx="0">
                  <c:v>2017-18</c:v>
                </c:pt>
                <c:pt idx="1">
                  <c:v>2018-19</c:v>
                </c:pt>
                <c:pt idx="2">
                  <c:v>2019-20</c:v>
                </c:pt>
                <c:pt idx="3">
                  <c:v>Q1 2020-21</c:v>
                </c:pt>
              </c:strCache>
            </c:strRef>
          </c:cat>
          <c:val>
            <c:numRef>
              <c:f>'Mar 17 - Mar 21 Summary'!$C$31:$F$31</c:f>
              <c:numCache>
                <c:formatCode>#,##0.00_ ;\-#,##0.00\ </c:formatCode>
                <c:ptCount val="4"/>
                <c:pt idx="0">
                  <c:v>1.2299750100000002</c:v>
                </c:pt>
                <c:pt idx="1">
                  <c:v>1.0234930499999999</c:v>
                </c:pt>
                <c:pt idx="2">
                  <c:v>1.26548956</c:v>
                </c:pt>
                <c:pt idx="3">
                  <c:v>0.53293462000000003</c:v>
                </c:pt>
              </c:numCache>
            </c:numRef>
          </c:val>
          <c:extLst>
            <c:ext xmlns:c16="http://schemas.microsoft.com/office/drawing/2014/chart" uri="{C3380CC4-5D6E-409C-BE32-E72D297353CC}">
              <c16:uniqueId val="{00000005-9AC2-4ADA-AF14-2542BD369487}"/>
            </c:ext>
          </c:extLst>
        </c:ser>
        <c:dLbls>
          <c:showLegendKey val="0"/>
          <c:showVal val="0"/>
          <c:showCatName val="0"/>
          <c:showSerName val="0"/>
          <c:showPercent val="0"/>
          <c:showBubbleSize val="0"/>
        </c:dLbls>
        <c:gapWidth val="59"/>
        <c:overlap val="100"/>
        <c:axId val="2040584704"/>
        <c:axId val="2039980064"/>
      </c:barChart>
      <c:catAx>
        <c:axId val="2040584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baseline="0">
                <a:solidFill>
                  <a:schemeClr val="tx1">
                    <a:lumMod val="65000"/>
                    <a:lumOff val="35000"/>
                  </a:schemeClr>
                </a:solidFill>
                <a:latin typeface="Abadi" panose="020B0604020104020204" pitchFamily="34" charset="0"/>
                <a:ea typeface="+mn-ea"/>
                <a:cs typeface="+mn-cs"/>
              </a:defRPr>
            </a:pPr>
            <a:endParaRPr lang="fr-FR"/>
          </a:p>
        </c:txPr>
        <c:crossAx val="2039980064"/>
        <c:crosses val="autoZero"/>
        <c:auto val="1"/>
        <c:lblAlgn val="ctr"/>
        <c:lblOffset val="100"/>
        <c:noMultiLvlLbl val="0"/>
      </c:catAx>
      <c:valAx>
        <c:axId val="2039980064"/>
        <c:scaling>
          <c:orientation val="minMax"/>
        </c:scaling>
        <c:delete val="1"/>
        <c:axPos val="l"/>
        <c:numFmt formatCode="#,##0.00_ ;\-#,##0.00\ " sourceLinked="1"/>
        <c:majorTickMark val="none"/>
        <c:minorTickMark val="none"/>
        <c:tickLblPos val="nextTo"/>
        <c:crossAx val="204058470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latin typeface="Abadi" panose="020B0604020104020204" pitchFamily="34" charset="0"/>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9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cs:chartArea>
  <cs:dataLabel>
    <cs:lnRef idx="0"/>
    <cs:fillRef idx="0"/>
    <cs:effectRef idx="0"/>
    <cs:fontRef idx="minor">
      <a:schemeClr val="tx1">
        <a:lumMod val="65000"/>
        <a:lumOff val="35000"/>
      </a:schemeClr>
    </cs:fontRef>
    <cs:defRPr sz="9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40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cs:valueAxis>
  <cs:wall>
    <cs:lnRef idx="0"/>
    <cs:fillRef idx="0"/>
    <cs:effectRef idx="0"/>
    <cs:fontRef idx="minor">
      <a:schemeClr val="tx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0599BFD6-B2CB-4059-97D2-463C3D51FF4D}"/>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dirty="0"/>
          </a:p>
        </p:txBody>
      </p:sp>
      <p:sp>
        <p:nvSpPr>
          <p:cNvPr id="3" name="Espace réservé de la date 2">
            <a:extLst>
              <a:ext uri="{FF2B5EF4-FFF2-40B4-BE49-F238E27FC236}">
                <a16:creationId xmlns:a16="http://schemas.microsoft.com/office/drawing/2014/main" id="{1E7B0E24-7226-41DD-9362-8D6B7939BDFD}"/>
              </a:ext>
            </a:extLst>
          </p:cNvPr>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56E29C5-01E3-4092-8DB3-225C93CDF6E5}" type="datetimeFigureOut">
              <a:rPr lang="fr-FR" smtClean="0"/>
              <a:t>07/10/2020</a:t>
            </a:fld>
            <a:endParaRPr lang="fr-FR" dirty="0"/>
          </a:p>
        </p:txBody>
      </p:sp>
      <p:sp>
        <p:nvSpPr>
          <p:cNvPr id="4" name="Espace réservé de l'image des diapositives 3">
            <a:extLst>
              <a:ext uri="{FF2B5EF4-FFF2-40B4-BE49-F238E27FC236}">
                <a16:creationId xmlns:a16="http://schemas.microsoft.com/office/drawing/2014/main" id="{86C5356D-214F-4986-B491-9D87C11DDD32}"/>
              </a:ext>
            </a:extLst>
          </p:cNvPr>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notes 4">
            <a:extLst>
              <a:ext uri="{FF2B5EF4-FFF2-40B4-BE49-F238E27FC236}">
                <a16:creationId xmlns:a16="http://schemas.microsoft.com/office/drawing/2014/main" id="{3C776F6E-8F16-460B-B613-5F068B841364}"/>
              </a:ext>
            </a:extLst>
          </p:cNvPr>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015C3422-F527-4792-814B-23D2ED31D7CE}"/>
              </a:ext>
            </a:extLst>
          </p:cNvPr>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dirty="0"/>
          </a:p>
        </p:txBody>
      </p:sp>
      <p:sp>
        <p:nvSpPr>
          <p:cNvPr id="7" name="Espace réservé du numéro de diapositive 6">
            <a:extLst>
              <a:ext uri="{FF2B5EF4-FFF2-40B4-BE49-F238E27FC236}">
                <a16:creationId xmlns:a16="http://schemas.microsoft.com/office/drawing/2014/main" id="{FC355465-C38C-4102-934C-F016498DBD57}"/>
              </a:ext>
            </a:extLst>
          </p:cNvPr>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BA520982-7496-45AE-82F6-0A16D9394AF8}" type="slidenum">
              <a:rPr lang="fr-FR" smtClean="0"/>
              <a:t>‹N°›</a:t>
            </a:fld>
            <a:endParaRPr lang="fr-FR" dirty="0"/>
          </a:p>
        </p:txBody>
      </p:sp>
    </p:spTree>
    <p:extLst>
      <p:ext uri="{BB962C8B-B14F-4D97-AF65-F5344CB8AC3E}">
        <p14:creationId xmlns:p14="http://schemas.microsoft.com/office/powerpoint/2010/main" val="935102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520982-7496-45AE-82F6-0A16D9394AF8}" type="slidenum">
              <a:rPr lang="fr-FR" smtClean="0"/>
              <a:t>5</a:t>
            </a:fld>
            <a:endParaRPr lang="fr-FR" dirty="0"/>
          </a:p>
        </p:txBody>
      </p:sp>
    </p:spTree>
    <p:extLst>
      <p:ext uri="{BB962C8B-B14F-4D97-AF65-F5344CB8AC3E}">
        <p14:creationId xmlns:p14="http://schemas.microsoft.com/office/powerpoint/2010/main" val="2946104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A520982-7496-45AE-82F6-0A16D9394AF8}" type="slidenum">
              <a:rPr lang="fr-FR" smtClean="0"/>
              <a:t>13</a:t>
            </a:fld>
            <a:endParaRPr lang="fr-FR" dirty="0"/>
          </a:p>
        </p:txBody>
      </p:sp>
    </p:spTree>
    <p:extLst>
      <p:ext uri="{BB962C8B-B14F-4D97-AF65-F5344CB8AC3E}">
        <p14:creationId xmlns:p14="http://schemas.microsoft.com/office/powerpoint/2010/main" val="2542818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0A6BD3-5046-4CE2-84D1-FEA2EB310719}" type="slidenum">
              <a:rPr lang="fr-FR" smtClean="0"/>
              <a:t>34</a:t>
            </a:fld>
            <a:endParaRPr lang="fr-FR" dirty="0"/>
          </a:p>
        </p:txBody>
      </p:sp>
    </p:spTree>
    <p:extLst>
      <p:ext uri="{BB962C8B-B14F-4D97-AF65-F5344CB8AC3E}">
        <p14:creationId xmlns:p14="http://schemas.microsoft.com/office/powerpoint/2010/main" val="1165757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0A6BD3-5046-4CE2-84D1-FEA2EB310719}" type="slidenum">
              <a:rPr lang="fr-FR" smtClean="0"/>
              <a:t>35</a:t>
            </a:fld>
            <a:endParaRPr lang="fr-FR" dirty="0"/>
          </a:p>
        </p:txBody>
      </p:sp>
    </p:spTree>
    <p:extLst>
      <p:ext uri="{BB962C8B-B14F-4D97-AF65-F5344CB8AC3E}">
        <p14:creationId xmlns:p14="http://schemas.microsoft.com/office/powerpoint/2010/main" val="1791665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0A6BD3-5046-4CE2-84D1-FEA2EB310719}" type="slidenum">
              <a:rPr lang="fr-FR" smtClean="0"/>
              <a:t>36</a:t>
            </a:fld>
            <a:endParaRPr lang="fr-FR" dirty="0"/>
          </a:p>
        </p:txBody>
      </p:sp>
    </p:spTree>
    <p:extLst>
      <p:ext uri="{BB962C8B-B14F-4D97-AF65-F5344CB8AC3E}">
        <p14:creationId xmlns:p14="http://schemas.microsoft.com/office/powerpoint/2010/main" val="1551926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0A6BD3-5046-4CE2-84D1-FEA2EB310719}" type="slidenum">
              <a:rPr lang="fr-FR" smtClean="0"/>
              <a:t>37</a:t>
            </a:fld>
            <a:endParaRPr lang="fr-FR" dirty="0"/>
          </a:p>
        </p:txBody>
      </p:sp>
    </p:spTree>
    <p:extLst>
      <p:ext uri="{BB962C8B-B14F-4D97-AF65-F5344CB8AC3E}">
        <p14:creationId xmlns:p14="http://schemas.microsoft.com/office/powerpoint/2010/main" val="3736414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20688" y="1239838"/>
            <a:ext cx="5956300" cy="3351212"/>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40A6BD3-5046-4CE2-84D1-FEA2EB310719}" type="slidenum">
              <a:rPr lang="fr-FR" smtClean="0"/>
              <a:t>38</a:t>
            </a:fld>
            <a:endParaRPr lang="fr-FR" dirty="0"/>
          </a:p>
        </p:txBody>
      </p:sp>
    </p:spTree>
    <p:extLst>
      <p:ext uri="{BB962C8B-B14F-4D97-AF65-F5344CB8AC3E}">
        <p14:creationId xmlns:p14="http://schemas.microsoft.com/office/powerpoint/2010/main" val="9486861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6A3E376-DF1D-44BE-B8EA-D75B055DFEBD}"/>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505"/>
          <a:stretch/>
        </p:blipFill>
        <p:spPr>
          <a:xfrm>
            <a:off x="0" y="0"/>
            <a:ext cx="9430684" cy="6858000"/>
          </a:xfrm>
          <a:prstGeom prst="rect">
            <a:avLst/>
          </a:prstGeom>
        </p:spPr>
      </p:pic>
      <p:pic>
        <p:nvPicPr>
          <p:cNvPr id="8" name="Image 7" descr="Une image contenant matériel, roue, hache&#10;&#10;Description générée automatiquement">
            <a:extLst>
              <a:ext uri="{FF2B5EF4-FFF2-40B4-BE49-F238E27FC236}">
                <a16:creationId xmlns:a16="http://schemas.microsoft.com/office/drawing/2014/main" id="{985DAF99-39D5-4D56-97E5-940A6767DD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106801" y="2013787"/>
            <a:ext cx="4647765" cy="1255366"/>
          </a:xfrm>
          <a:prstGeom prst="rect">
            <a:avLst/>
          </a:prstGeom>
        </p:spPr>
      </p:pic>
      <p:sp>
        <p:nvSpPr>
          <p:cNvPr id="10" name="Titre 9">
            <a:extLst>
              <a:ext uri="{FF2B5EF4-FFF2-40B4-BE49-F238E27FC236}">
                <a16:creationId xmlns:a16="http://schemas.microsoft.com/office/drawing/2014/main" id="{9D66E727-B80D-4A5F-BAC3-0CDCC1B22F8F}"/>
              </a:ext>
            </a:extLst>
          </p:cNvPr>
          <p:cNvSpPr>
            <a:spLocks noGrp="1"/>
          </p:cNvSpPr>
          <p:nvPr>
            <p:ph type="title"/>
          </p:nvPr>
        </p:nvSpPr>
        <p:spPr>
          <a:xfrm>
            <a:off x="6939732" y="3543982"/>
            <a:ext cx="4981904" cy="1325563"/>
          </a:xfrm>
          <a:prstGeom prst="rect">
            <a:avLst/>
          </a:prstGeom>
        </p:spPr>
        <p:txBody>
          <a:bodyPr/>
          <a:lstStyle>
            <a:lvl1pPr algn="ctr">
              <a:defRPr sz="4000" cap="all" baseline="0">
                <a:latin typeface="Abadi" panose="020B0604020104020204" pitchFamily="34" charset="0"/>
                <a:cs typeface="Raavi" panose="020B0502040204020203" pitchFamily="34" charset="0"/>
              </a:defRPr>
            </a:lvl1pPr>
          </a:lstStyle>
          <a:p>
            <a:r>
              <a:rPr lang="fr-FR" dirty="0"/>
              <a:t>Modifiez le style du titre</a:t>
            </a:r>
          </a:p>
        </p:txBody>
      </p:sp>
      <p:sp>
        <p:nvSpPr>
          <p:cNvPr id="12" name="Espace réservé du contenu 11">
            <a:extLst>
              <a:ext uri="{FF2B5EF4-FFF2-40B4-BE49-F238E27FC236}">
                <a16:creationId xmlns:a16="http://schemas.microsoft.com/office/drawing/2014/main" id="{12BED8FC-EDFB-4A19-A528-5BEAAEF212D3}"/>
              </a:ext>
            </a:extLst>
          </p:cNvPr>
          <p:cNvSpPr>
            <a:spLocks noGrp="1"/>
          </p:cNvSpPr>
          <p:nvPr>
            <p:ph sz="quarter" idx="10"/>
          </p:nvPr>
        </p:nvSpPr>
        <p:spPr>
          <a:xfrm>
            <a:off x="6939732" y="4933977"/>
            <a:ext cx="4981904" cy="914400"/>
          </a:xfrm>
          <a:prstGeom prst="rect">
            <a:avLst/>
          </a:prstGeom>
        </p:spPr>
        <p:txBody>
          <a:bodyPr/>
          <a:lstStyle>
            <a:lvl1pPr marL="0" indent="0" algn="ctr">
              <a:buNone/>
              <a:defRPr sz="2000">
                <a:solidFill>
                  <a:srgbClr val="F07D00"/>
                </a:solidFill>
                <a:latin typeface="Abadi" panose="020B0604020104020204" pitchFamily="34" charset="0"/>
                <a:cs typeface="Raavi" panose="020B0502040204020203" pitchFamily="34" charset="0"/>
              </a:defRPr>
            </a:lvl1pPr>
          </a:lstStyle>
          <a:p>
            <a:pPr lvl="0"/>
            <a:r>
              <a:rPr lang="fr-FR" dirty="0"/>
              <a:t>Cliquez pour modifier les styles du texte du masque</a:t>
            </a:r>
          </a:p>
        </p:txBody>
      </p:sp>
    </p:spTree>
    <p:extLst>
      <p:ext uri="{BB962C8B-B14F-4D97-AF65-F5344CB8AC3E}">
        <p14:creationId xmlns:p14="http://schemas.microsoft.com/office/powerpoint/2010/main" val="1298290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321F8E4-164E-44F2-A3AB-97B5B0E383CA}"/>
              </a:ext>
            </a:extLst>
          </p:cNvPr>
          <p:cNvSpPr>
            <a:spLocks noGrp="1"/>
          </p:cNvSpPr>
          <p:nvPr>
            <p:ph type="title"/>
          </p:nvPr>
        </p:nvSpPr>
        <p:spPr>
          <a:xfrm>
            <a:off x="857905" y="461947"/>
            <a:ext cx="10856843" cy="654050"/>
          </a:xfrm>
          <a:prstGeom prst="rect">
            <a:avLst/>
          </a:prstGeom>
        </p:spPr>
        <p:txBody>
          <a:bodyPr/>
          <a:lstStyle>
            <a:lvl1pPr>
              <a:defRPr sz="3600">
                <a:solidFill>
                  <a:srgbClr val="F07D00"/>
                </a:solidFill>
                <a:latin typeface="Abadi" panose="020B0604020104020204" pitchFamily="34"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4FC28142-5D43-4C77-85C1-55656177148B}"/>
              </a:ext>
            </a:extLst>
          </p:cNvPr>
          <p:cNvSpPr>
            <a:spLocks noGrp="1"/>
          </p:cNvSpPr>
          <p:nvPr>
            <p:ph idx="1"/>
          </p:nvPr>
        </p:nvSpPr>
        <p:spPr>
          <a:xfrm>
            <a:off x="857905" y="1441176"/>
            <a:ext cx="10856843" cy="4735787"/>
          </a:xfrm>
          <a:prstGeom prst="rect">
            <a:avLst/>
          </a:prstGeom>
        </p:spPr>
        <p:txBody>
          <a:bodyPr/>
          <a:lstStyle>
            <a:lvl1pPr marL="0" indent="0">
              <a:buNone/>
              <a:defRPr>
                <a:solidFill>
                  <a:srgbClr val="494948"/>
                </a:solidFill>
                <a:latin typeface="Abadi" panose="020B0604020104020204" pitchFamily="34" charset="0"/>
              </a:defRPr>
            </a:lvl1pPr>
            <a:lvl2pPr marL="268288" indent="-228600">
              <a:buClr>
                <a:srgbClr val="F07D00"/>
              </a:buClr>
              <a:buFont typeface="Wingdings" panose="05000000000000000000" pitchFamily="2" charset="2"/>
              <a:buChar char="§"/>
              <a:defRPr sz="1600">
                <a:solidFill>
                  <a:srgbClr val="494948"/>
                </a:solidFill>
                <a:latin typeface="Abadi" panose="020B0604020104020204" pitchFamily="34" charset="0"/>
              </a:defRPr>
            </a:lvl2pPr>
            <a:lvl3pPr marL="268288" indent="0">
              <a:buNone/>
              <a:tabLst>
                <a:tab pos="1252538" algn="l"/>
              </a:tabLst>
              <a:defRPr sz="1800">
                <a:solidFill>
                  <a:srgbClr val="9E9E9D"/>
                </a:solidFill>
                <a:latin typeface="Abadi" panose="020B0604020104020204" pitchFamily="34" charset="0"/>
              </a:defRPr>
            </a:lvl3pPr>
            <a:lvl4pPr marL="1371600" indent="0">
              <a:buNone/>
              <a:tabLst>
                <a:tab pos="1252538" algn="l"/>
              </a:tabLst>
              <a:defRPr sz="1800">
                <a:latin typeface="Abadi" panose="020B0604020104020204" pitchFamily="34" charset="0"/>
              </a:defRPr>
            </a:lvl4pPr>
            <a:lvl5pPr marL="1828800" indent="0">
              <a:buNone/>
              <a:tabLst>
                <a:tab pos="1252538" algn="l"/>
              </a:tabLst>
              <a:defRPr sz="1800">
                <a:latin typeface="Abadi" panose="020B0604020104020204" pitchFamily="34" charset="0"/>
              </a:defRPr>
            </a:lvl5pPr>
          </a:lstStyle>
          <a:p>
            <a:pPr lvl="0"/>
            <a:r>
              <a:rPr lang="fr-FR" dirty="0"/>
              <a:t>Cliquez pour modifier les styles du texte du masque</a:t>
            </a:r>
          </a:p>
          <a:p>
            <a:pPr lvl="1"/>
            <a:r>
              <a:rPr lang="fr-FR" dirty="0"/>
              <a:t>Deuxième niveau</a:t>
            </a:r>
          </a:p>
          <a:p>
            <a:pPr lvl="2"/>
            <a:r>
              <a:rPr lang="fr-FR" dirty="0"/>
              <a:t>Troisième niveau</a:t>
            </a:r>
          </a:p>
        </p:txBody>
      </p:sp>
      <p:sp>
        <p:nvSpPr>
          <p:cNvPr id="5" name="Espace réservé du pied de page 4">
            <a:extLst>
              <a:ext uri="{FF2B5EF4-FFF2-40B4-BE49-F238E27FC236}">
                <a16:creationId xmlns:a16="http://schemas.microsoft.com/office/drawing/2014/main" id="{49563D5B-25AB-41BC-83D1-964DC3C20AB1}"/>
              </a:ext>
            </a:extLst>
          </p:cNvPr>
          <p:cNvSpPr>
            <a:spLocks noGrp="1"/>
          </p:cNvSpPr>
          <p:nvPr>
            <p:ph type="ftr" sz="quarter" idx="11"/>
          </p:nvPr>
        </p:nvSpPr>
        <p:spPr>
          <a:xfrm>
            <a:off x="857905" y="6356350"/>
            <a:ext cx="7656443" cy="365125"/>
          </a:xfrm>
          <a:prstGeom prst="rect">
            <a:avLst/>
          </a:prstGeom>
        </p:spPr>
        <p:txBody>
          <a:bodyPr anchor="ctr"/>
          <a:lstStyle>
            <a:lvl1pPr>
              <a:defRPr lang="fr-FR" sz="1400" dirty="0">
                <a:solidFill>
                  <a:srgbClr val="9E9E9D"/>
                </a:solidFill>
                <a:latin typeface="Abadi" panose="020B0604020104020204" pitchFamily="34" charset="0"/>
              </a:defRPr>
            </a:lvl1pPr>
          </a:lstStyle>
          <a:p>
            <a:r>
              <a:rPr lang="fr-FR"/>
              <a:t>Résultats annuels 2019-20 – Juillet 2020</a:t>
            </a:r>
            <a:endParaRPr lang="fr-FR" dirty="0"/>
          </a:p>
        </p:txBody>
      </p:sp>
      <p:sp>
        <p:nvSpPr>
          <p:cNvPr id="6" name="Espace réservé du numéro de diapositive 5">
            <a:extLst>
              <a:ext uri="{FF2B5EF4-FFF2-40B4-BE49-F238E27FC236}">
                <a16:creationId xmlns:a16="http://schemas.microsoft.com/office/drawing/2014/main" id="{CCBCC1D7-41D2-4061-87D5-EAA2D3455627}"/>
              </a:ext>
            </a:extLst>
          </p:cNvPr>
          <p:cNvSpPr>
            <a:spLocks noGrp="1"/>
          </p:cNvSpPr>
          <p:nvPr>
            <p:ph type="sldNum" sz="quarter" idx="12"/>
          </p:nvPr>
        </p:nvSpPr>
        <p:spPr>
          <a:xfrm>
            <a:off x="11193731" y="6356350"/>
            <a:ext cx="521017" cy="365125"/>
          </a:xfrm>
          <a:prstGeom prst="rect">
            <a:avLst/>
          </a:prstGeom>
        </p:spPr>
        <p:txBody>
          <a:bodyPr anchor="ctr"/>
          <a:lstStyle>
            <a:lvl1pPr>
              <a:defRPr sz="1400">
                <a:solidFill>
                  <a:srgbClr val="9E9E9D"/>
                </a:solidFill>
                <a:latin typeface="Abadi" panose="020B0604020104020204" pitchFamily="34" charset="0"/>
              </a:defRPr>
            </a:lvl1pPr>
          </a:lstStyle>
          <a:p>
            <a:fld id="{964486D4-D654-4480-BC70-181118A9BD87}" type="slidenum">
              <a:rPr lang="fr-FR" smtClean="0"/>
              <a:pPr/>
              <a:t>‹N°›</a:t>
            </a:fld>
            <a:endParaRPr lang="fr-FR" dirty="0"/>
          </a:p>
        </p:txBody>
      </p:sp>
      <p:pic>
        <p:nvPicPr>
          <p:cNvPr id="7" name="Image 6" descr="Une image contenant matériel, roue, hache&#10;&#10;Description générée automatiquement">
            <a:extLst>
              <a:ext uri="{FF2B5EF4-FFF2-40B4-BE49-F238E27FC236}">
                <a16:creationId xmlns:a16="http://schemas.microsoft.com/office/drawing/2014/main" id="{B77B6044-7F67-4079-B6C4-0EFD68D63F9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6828"/>
          <a:stretch/>
        </p:blipFill>
        <p:spPr>
          <a:xfrm>
            <a:off x="9768517" y="6383703"/>
            <a:ext cx="1149262" cy="289221"/>
          </a:xfrm>
          <a:prstGeom prst="rect">
            <a:avLst/>
          </a:prstGeom>
        </p:spPr>
      </p:pic>
      <p:cxnSp>
        <p:nvCxnSpPr>
          <p:cNvPr id="9" name="Connecteur droit 8">
            <a:extLst>
              <a:ext uri="{FF2B5EF4-FFF2-40B4-BE49-F238E27FC236}">
                <a16:creationId xmlns:a16="http://schemas.microsoft.com/office/drawing/2014/main" id="{86D5091A-7694-4D0B-92A0-9DD0AB651B66}"/>
              </a:ext>
            </a:extLst>
          </p:cNvPr>
          <p:cNvCxnSpPr>
            <a:cxnSpLocks/>
          </p:cNvCxnSpPr>
          <p:nvPr userDrawn="1"/>
        </p:nvCxnSpPr>
        <p:spPr>
          <a:xfrm flipH="1">
            <a:off x="857905" y="6697199"/>
            <a:ext cx="10856843" cy="0"/>
          </a:xfrm>
          <a:prstGeom prst="line">
            <a:avLst/>
          </a:prstGeom>
          <a:ln w="3175">
            <a:solidFill>
              <a:srgbClr val="9E9E9D"/>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a:extLst>
              <a:ext uri="{FF2B5EF4-FFF2-40B4-BE49-F238E27FC236}">
                <a16:creationId xmlns:a16="http://schemas.microsoft.com/office/drawing/2014/main" id="{59991E2D-4151-488B-82CB-70C46B68EE52}"/>
              </a:ext>
            </a:extLst>
          </p:cNvPr>
          <p:cNvSpPr>
            <a:spLocks noGrp="1"/>
          </p:cNvSpPr>
          <p:nvPr>
            <p:ph type="body" sz="quarter" idx="13"/>
          </p:nvPr>
        </p:nvSpPr>
        <p:spPr>
          <a:xfrm>
            <a:off x="857836" y="6023526"/>
            <a:ext cx="10856912" cy="266700"/>
          </a:xfrm>
          <a:prstGeom prst="rect">
            <a:avLst/>
          </a:prstGeom>
        </p:spPr>
        <p:txBody>
          <a:bodyPr/>
          <a:lstStyle>
            <a:lvl1pPr marL="0" indent="0" algn="r">
              <a:buNone/>
              <a:defRPr sz="1050" i="1">
                <a:latin typeface="Abadi" panose="020B0604020104020204" pitchFamily="34" charset="0"/>
              </a:defRPr>
            </a:lvl1pPr>
          </a:lstStyle>
          <a:p>
            <a:pPr lvl="0"/>
            <a:r>
              <a:rPr lang="fr-FR" dirty="0"/>
              <a:t>Cliquez pour modifier les styles du texte du masque</a:t>
            </a:r>
          </a:p>
        </p:txBody>
      </p:sp>
    </p:spTree>
    <p:extLst>
      <p:ext uri="{BB962C8B-B14F-4D97-AF65-F5344CB8AC3E}">
        <p14:creationId xmlns:p14="http://schemas.microsoft.com/office/powerpoint/2010/main" val="168158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7D67AC2F-26CB-40A3-ABD9-CF3CE70129F2}"/>
              </a:ext>
            </a:extLst>
          </p:cNvPr>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505"/>
          <a:stretch/>
        </p:blipFill>
        <p:spPr>
          <a:xfrm>
            <a:off x="-2319340" y="0"/>
            <a:ext cx="9430684" cy="6858000"/>
          </a:xfrm>
          <a:prstGeom prst="rect">
            <a:avLst/>
          </a:prstGeom>
        </p:spPr>
      </p:pic>
      <p:sp>
        <p:nvSpPr>
          <p:cNvPr id="3" name="Espace réservé du contenu 2">
            <a:extLst>
              <a:ext uri="{FF2B5EF4-FFF2-40B4-BE49-F238E27FC236}">
                <a16:creationId xmlns:a16="http://schemas.microsoft.com/office/drawing/2014/main" id="{4FC28142-5D43-4C77-85C1-55656177148B}"/>
              </a:ext>
            </a:extLst>
          </p:cNvPr>
          <p:cNvSpPr>
            <a:spLocks noGrp="1"/>
          </p:cNvSpPr>
          <p:nvPr>
            <p:ph idx="1"/>
          </p:nvPr>
        </p:nvSpPr>
        <p:spPr>
          <a:xfrm>
            <a:off x="5627077" y="851340"/>
            <a:ext cx="5726723" cy="5325624"/>
          </a:xfrm>
          <a:prstGeom prst="rect">
            <a:avLst/>
          </a:prstGeom>
        </p:spPr>
        <p:txBody>
          <a:bodyPr anchor="ctr"/>
          <a:lstStyle>
            <a:lvl1pPr marL="571500" indent="-571500">
              <a:buClr>
                <a:srgbClr val="F07D00"/>
              </a:buClr>
              <a:buFont typeface="+mj-lt"/>
              <a:buAutoNum type="romanUcPeriod"/>
              <a:defRPr sz="2000">
                <a:solidFill>
                  <a:srgbClr val="494948"/>
                </a:solidFill>
                <a:latin typeface="Abadi" panose="020B0604020104020204" pitchFamily="34" charset="0"/>
              </a:defRPr>
            </a:lvl1pPr>
            <a:lvl2pPr marL="268288" indent="-228600">
              <a:buClr>
                <a:srgbClr val="F07D00"/>
              </a:buClr>
              <a:buFont typeface="Wingdings" panose="05000000000000000000" pitchFamily="2" charset="2"/>
              <a:buChar char="§"/>
              <a:defRPr sz="2000">
                <a:latin typeface="Abadi" panose="020B0604020104020204" pitchFamily="34" charset="0"/>
              </a:defRPr>
            </a:lvl2pPr>
            <a:lvl3pPr marL="268288" indent="0">
              <a:buNone/>
              <a:tabLst>
                <a:tab pos="1252538" algn="l"/>
              </a:tabLst>
              <a:defRPr sz="1800">
                <a:solidFill>
                  <a:srgbClr val="9E9E9D"/>
                </a:solidFill>
                <a:latin typeface="Abadi" panose="020B0604020104020204" pitchFamily="34" charset="0"/>
              </a:defRPr>
            </a:lvl3pPr>
            <a:lvl4pPr marL="1371600" indent="0">
              <a:buNone/>
              <a:tabLst>
                <a:tab pos="1252538" algn="l"/>
              </a:tabLst>
              <a:defRPr sz="1800">
                <a:latin typeface="Abadi" panose="020B0604020104020204" pitchFamily="34" charset="0"/>
              </a:defRPr>
            </a:lvl4pPr>
            <a:lvl5pPr marL="1828800" indent="0">
              <a:buNone/>
              <a:tabLst>
                <a:tab pos="1252538" algn="l"/>
              </a:tabLst>
              <a:defRPr sz="1800">
                <a:latin typeface="Abadi" panose="020B0604020104020204" pitchFamily="34" charset="0"/>
              </a:defRPr>
            </a:lvl5pPr>
          </a:lstStyle>
          <a:p>
            <a:pPr lvl="0"/>
            <a:r>
              <a:rPr lang="fr-FR" dirty="0"/>
              <a:t>Cliquez pour modifier les styles du texte du masque</a:t>
            </a:r>
          </a:p>
        </p:txBody>
      </p:sp>
      <p:sp>
        <p:nvSpPr>
          <p:cNvPr id="6" name="Espace réservé du numéro de diapositive 5">
            <a:extLst>
              <a:ext uri="{FF2B5EF4-FFF2-40B4-BE49-F238E27FC236}">
                <a16:creationId xmlns:a16="http://schemas.microsoft.com/office/drawing/2014/main" id="{CCBCC1D7-41D2-4061-87D5-EAA2D3455627}"/>
              </a:ext>
            </a:extLst>
          </p:cNvPr>
          <p:cNvSpPr>
            <a:spLocks noGrp="1"/>
          </p:cNvSpPr>
          <p:nvPr>
            <p:ph type="sldNum" sz="quarter" idx="12"/>
          </p:nvPr>
        </p:nvSpPr>
        <p:spPr>
          <a:xfrm>
            <a:off x="10832783" y="6356350"/>
            <a:ext cx="521017" cy="365125"/>
          </a:xfrm>
          <a:prstGeom prst="rect">
            <a:avLst/>
          </a:prstGeom>
        </p:spPr>
        <p:txBody>
          <a:bodyPr anchor="ctr"/>
          <a:lstStyle>
            <a:lvl1pPr>
              <a:defRPr sz="1400">
                <a:solidFill>
                  <a:srgbClr val="9E9E9D"/>
                </a:solidFill>
                <a:latin typeface="Abadi" panose="020B0604020104020204" pitchFamily="34" charset="0"/>
              </a:defRPr>
            </a:lvl1pPr>
          </a:lstStyle>
          <a:p>
            <a:fld id="{964486D4-D654-4480-BC70-181118A9BD87}" type="slidenum">
              <a:rPr lang="fr-FR" smtClean="0"/>
              <a:pPr/>
              <a:t>‹N°›</a:t>
            </a:fld>
            <a:endParaRPr lang="fr-FR" dirty="0"/>
          </a:p>
        </p:txBody>
      </p:sp>
      <p:pic>
        <p:nvPicPr>
          <p:cNvPr id="7" name="Image 6" descr="Une image contenant matériel, roue, hache&#10;&#10;Description générée automatiquement">
            <a:extLst>
              <a:ext uri="{FF2B5EF4-FFF2-40B4-BE49-F238E27FC236}">
                <a16:creationId xmlns:a16="http://schemas.microsoft.com/office/drawing/2014/main" id="{B77B6044-7F67-4079-B6C4-0EFD68D63F9F}"/>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b="6828"/>
          <a:stretch/>
        </p:blipFill>
        <p:spPr>
          <a:xfrm>
            <a:off x="9407569" y="6383703"/>
            <a:ext cx="1149262" cy="289221"/>
          </a:xfrm>
          <a:prstGeom prst="rect">
            <a:avLst/>
          </a:prstGeom>
        </p:spPr>
      </p:pic>
    </p:spTree>
    <p:extLst>
      <p:ext uri="{BB962C8B-B14F-4D97-AF65-F5344CB8AC3E}">
        <p14:creationId xmlns:p14="http://schemas.microsoft.com/office/powerpoint/2010/main" val="609071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re et contenu">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72642C31-F2D1-4345-96F9-38C610F75FEB}"/>
              </a:ext>
            </a:extLst>
          </p:cNvPr>
          <p:cNvSpPr>
            <a:spLocks noGrp="1"/>
          </p:cNvSpPr>
          <p:nvPr>
            <p:ph type="title"/>
          </p:nvPr>
        </p:nvSpPr>
        <p:spPr>
          <a:xfrm>
            <a:off x="1298240" y="276719"/>
            <a:ext cx="7942525" cy="628405"/>
          </a:xfrm>
          <a:prstGeom prst="rect">
            <a:avLst/>
          </a:prstGeom>
        </p:spPr>
        <p:txBody>
          <a:bodyPr vert="horz" lIns="0" tIns="0" rIns="0" bIns="0" rtlCol="0" anchor="b">
            <a:normAutofit/>
          </a:bodyPr>
          <a:lstStyle/>
          <a:p>
            <a:r>
              <a:rPr lang="en-US" dirty="0"/>
              <a:t>Click to edit Master title style</a:t>
            </a:r>
          </a:p>
        </p:txBody>
      </p:sp>
    </p:spTree>
    <p:extLst>
      <p:ext uri="{BB962C8B-B14F-4D97-AF65-F5344CB8AC3E}">
        <p14:creationId xmlns:p14="http://schemas.microsoft.com/office/powerpoint/2010/main" val="36782174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8597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1.svg"/><Relationship Id="rId13" Type="http://schemas.openxmlformats.org/officeDocument/2006/relationships/image" Target="../media/image56.png"/><Relationship Id="rId3" Type="http://schemas.openxmlformats.org/officeDocument/2006/relationships/image" Target="../media/image35.png"/><Relationship Id="rId7" Type="http://schemas.openxmlformats.org/officeDocument/2006/relationships/image" Target="../media/image50.png"/><Relationship Id="rId12" Type="http://schemas.openxmlformats.org/officeDocument/2006/relationships/image" Target="../media/image55.svg"/><Relationship Id="rId2" Type="http://schemas.openxmlformats.org/officeDocument/2006/relationships/image" Target="../media/image46.png"/><Relationship Id="rId16" Type="http://schemas.openxmlformats.org/officeDocument/2006/relationships/image" Target="../media/image59.svg"/><Relationship Id="rId1" Type="http://schemas.openxmlformats.org/officeDocument/2006/relationships/slideLayout" Target="../slideLayouts/slideLayout2.xml"/><Relationship Id="rId6" Type="http://schemas.openxmlformats.org/officeDocument/2006/relationships/image" Target="../media/image49.svg"/><Relationship Id="rId11" Type="http://schemas.openxmlformats.org/officeDocument/2006/relationships/image" Target="../media/image54.png"/><Relationship Id="rId5" Type="http://schemas.openxmlformats.org/officeDocument/2006/relationships/image" Target="../media/image48.png"/><Relationship Id="rId15" Type="http://schemas.openxmlformats.org/officeDocument/2006/relationships/image" Target="../media/image58.png"/><Relationship Id="rId10" Type="http://schemas.openxmlformats.org/officeDocument/2006/relationships/image" Target="../media/image53.svg"/><Relationship Id="rId4" Type="http://schemas.openxmlformats.org/officeDocument/2006/relationships/image" Target="../media/image47.png"/><Relationship Id="rId9" Type="http://schemas.openxmlformats.org/officeDocument/2006/relationships/image" Target="../media/image52.png"/><Relationship Id="rId14" Type="http://schemas.openxmlformats.org/officeDocument/2006/relationships/image" Target="../media/image57.svg"/></Relationships>
</file>

<file path=ppt/slides/_rels/slide11.xml.rels><?xml version="1.0" encoding="UTF-8" standalone="yes"?>
<Relationships xmlns="http://schemas.openxmlformats.org/package/2006/relationships"><Relationship Id="rId8" Type="http://schemas.openxmlformats.org/officeDocument/2006/relationships/image" Target="../media/image64.png"/><Relationship Id="rId13" Type="http://schemas.openxmlformats.org/officeDocument/2006/relationships/image" Target="../media/image69.svg"/><Relationship Id="rId3" Type="http://schemas.openxmlformats.org/officeDocument/2006/relationships/image" Target="../media/image35.png"/><Relationship Id="rId7" Type="http://schemas.openxmlformats.org/officeDocument/2006/relationships/image" Target="../media/image63.svg"/><Relationship Id="rId12" Type="http://schemas.openxmlformats.org/officeDocument/2006/relationships/image" Target="../media/image68.png"/><Relationship Id="rId17" Type="http://schemas.openxmlformats.org/officeDocument/2006/relationships/image" Target="../media/image73.svg"/><Relationship Id="rId2" Type="http://schemas.openxmlformats.org/officeDocument/2006/relationships/image" Target="../media/image46.png"/><Relationship Id="rId16" Type="http://schemas.openxmlformats.org/officeDocument/2006/relationships/image" Target="../media/image72.pn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svg"/><Relationship Id="rId5" Type="http://schemas.openxmlformats.org/officeDocument/2006/relationships/image" Target="../media/image61.svg"/><Relationship Id="rId15" Type="http://schemas.openxmlformats.org/officeDocument/2006/relationships/image" Target="../media/image71.sv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svg"/><Relationship Id="rId14" Type="http://schemas.openxmlformats.org/officeDocument/2006/relationships/image" Target="../media/image70.png"/></Relationships>
</file>

<file path=ppt/slides/_rels/slide12.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6.jpg"/><Relationship Id="rId7" Type="http://schemas.openxmlformats.org/officeDocument/2006/relationships/image" Target="../media/image7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chart" Target="../charts/chart1.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2.xml"/><Relationship Id="rId6" Type="http://schemas.openxmlformats.org/officeDocument/2006/relationships/chart" Target="../charts/chart6.xml"/><Relationship Id="rId5" Type="http://schemas.openxmlformats.org/officeDocument/2006/relationships/image" Target="../media/image46.png"/><Relationship Id="rId4"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 Id="rId5" Type="http://schemas.openxmlformats.org/officeDocument/2006/relationships/image" Target="../media/image82.png"/><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image" Target="../media/image84.png"/><Relationship Id="rId7" Type="http://schemas.openxmlformats.org/officeDocument/2006/relationships/image" Target="../media/image88.jpeg"/><Relationship Id="rId2" Type="http://schemas.openxmlformats.org/officeDocument/2006/relationships/image" Target="../media/image83.png"/><Relationship Id="rId1" Type="http://schemas.openxmlformats.org/officeDocument/2006/relationships/slideLayout" Target="../slideLayouts/slideLayout2.xml"/><Relationship Id="rId6" Type="http://schemas.openxmlformats.org/officeDocument/2006/relationships/image" Target="../media/image87.jpeg"/><Relationship Id="rId5" Type="http://schemas.openxmlformats.org/officeDocument/2006/relationships/image" Target="../media/image86.svg"/><Relationship Id="rId4" Type="http://schemas.openxmlformats.org/officeDocument/2006/relationships/image" Target="../media/image85.png"/></Relationships>
</file>

<file path=ppt/slides/_rels/slide28.xml.rels><?xml version="1.0" encoding="UTF-8" standalone="yes"?>
<Relationships xmlns="http://schemas.openxmlformats.org/package/2006/relationships"><Relationship Id="rId8" Type="http://schemas.openxmlformats.org/officeDocument/2006/relationships/image" Target="../media/image96.png"/><Relationship Id="rId3" Type="http://schemas.openxmlformats.org/officeDocument/2006/relationships/image" Target="../media/image91.svg"/><Relationship Id="rId7" Type="http://schemas.openxmlformats.org/officeDocument/2006/relationships/image" Target="../media/image95.sv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94.png"/><Relationship Id="rId11" Type="http://schemas.openxmlformats.org/officeDocument/2006/relationships/image" Target="../media/image99.svg"/><Relationship Id="rId5" Type="http://schemas.openxmlformats.org/officeDocument/2006/relationships/image" Target="../media/image93.svg"/><Relationship Id="rId10" Type="http://schemas.openxmlformats.org/officeDocument/2006/relationships/image" Target="../media/image98.png"/><Relationship Id="rId4" Type="http://schemas.openxmlformats.org/officeDocument/2006/relationships/image" Target="../media/image92.png"/><Relationship Id="rId9" Type="http://schemas.openxmlformats.org/officeDocument/2006/relationships/image" Target="../media/image97.svg"/></Relationships>
</file>

<file path=ppt/slides/_rels/slide29.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jpeg"/><Relationship Id="rId2" Type="http://schemas.openxmlformats.org/officeDocument/2006/relationships/image" Target="../media/image100.png"/><Relationship Id="rId1" Type="http://schemas.openxmlformats.org/officeDocument/2006/relationships/slideLayout" Target="../slideLayouts/slideLayout2.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tags" Target="../tags/tag2.xml"/><Relationship Id="rId7" Type="http://schemas.openxmlformats.org/officeDocument/2006/relationships/image" Target="../media/image107.em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notesSlide" Target="../notesSlides/notesSlide3.xml"/><Relationship Id="rId4"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tags" Target="../tags/tag4.xml"/><Relationship Id="rId7" Type="http://schemas.openxmlformats.org/officeDocument/2006/relationships/image" Target="../media/image107.emf"/><Relationship Id="rId2" Type="http://schemas.openxmlformats.org/officeDocument/2006/relationships/tags" Target="../tags/tag3.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tags" Target="../tags/tag6.xml"/><Relationship Id="rId7" Type="http://schemas.openxmlformats.org/officeDocument/2006/relationships/image" Target="../media/image107.emf"/><Relationship Id="rId2" Type="http://schemas.openxmlformats.org/officeDocument/2006/relationships/tags" Target="../tags/tag5.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notesSlide" Target="../notesSlides/notesSlide5.xml"/><Relationship Id="rId4"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tags" Target="../tags/tag8.xml"/><Relationship Id="rId7" Type="http://schemas.openxmlformats.org/officeDocument/2006/relationships/image" Target="../media/image107.emf"/><Relationship Id="rId2" Type="http://schemas.openxmlformats.org/officeDocument/2006/relationships/tags" Target="../tags/tag7.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notesSlide" Target="../notesSlides/notesSlide6.xml"/><Relationship Id="rId4"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07.emf"/><Relationship Id="rId2" Type="http://schemas.openxmlformats.org/officeDocument/2006/relationships/tags" Target="../tags/tag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notesSlide" Target="../notesSlides/notesSlide7.xml"/><Relationship Id="rId4"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14.png"/><Relationship Id="rId18" Type="http://schemas.openxmlformats.org/officeDocument/2006/relationships/image" Target="../media/image19.svg"/><Relationship Id="rId3" Type="http://schemas.openxmlformats.org/officeDocument/2006/relationships/image" Target="../media/image5.svg"/><Relationship Id="rId7" Type="http://schemas.openxmlformats.org/officeDocument/2006/relationships/image" Target="../media/image9.svg"/><Relationship Id="rId12" Type="http://schemas.openxmlformats.org/officeDocument/2006/relationships/image" Target="../media/image13.svg"/><Relationship Id="rId17" Type="http://schemas.openxmlformats.org/officeDocument/2006/relationships/image" Target="../media/image18.png"/><Relationship Id="rId2" Type="http://schemas.openxmlformats.org/officeDocument/2006/relationships/image" Target="../media/image4.png"/><Relationship Id="rId16" Type="http://schemas.openxmlformats.org/officeDocument/2006/relationships/image" Target="../media/image17.sv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sv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6.png"/><Relationship Id="rId9" Type="http://schemas.openxmlformats.org/officeDocument/2006/relationships/image" Target="../media/image10.png"/><Relationship Id="rId14" Type="http://schemas.openxmlformats.org/officeDocument/2006/relationships/image" Target="../media/image15.svg"/></Relationships>
</file>

<file path=ppt/slides/_rels/slide5.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3.jpe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eg"/><Relationship Id="rId9" Type="http://schemas.openxmlformats.org/officeDocument/2006/relationships/image" Target="../media/image26.jpeg"/></Relationships>
</file>

<file path=ppt/slides/_rels/slide6.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3.png"/><Relationship Id="rId3" Type="http://schemas.openxmlformats.org/officeDocument/2006/relationships/image" Target="../media/image36.png"/><Relationship Id="rId7" Type="http://schemas.microsoft.com/office/2007/relationships/hdphoto" Target="../media/hdphoto2.wdp"/><Relationship Id="rId12" Type="http://schemas.openxmlformats.org/officeDocument/2006/relationships/image" Target="../media/image42.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8.png"/><Relationship Id="rId11" Type="http://schemas.microsoft.com/office/2007/relationships/hdphoto" Target="../media/hdphoto3.wdp"/><Relationship Id="rId5" Type="http://schemas.microsoft.com/office/2007/relationships/hdphoto" Target="../media/hdphoto1.wdp"/><Relationship Id="rId15" Type="http://schemas.openxmlformats.org/officeDocument/2006/relationships/image" Target="../media/image45.png"/><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 Id="rId14"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208804-F73A-4448-97FE-B3B1AB94EDA6}"/>
              </a:ext>
            </a:extLst>
          </p:cNvPr>
          <p:cNvSpPr>
            <a:spLocks noGrp="1"/>
          </p:cNvSpPr>
          <p:nvPr>
            <p:ph type="title"/>
          </p:nvPr>
        </p:nvSpPr>
        <p:spPr/>
        <p:txBody>
          <a:bodyPr/>
          <a:lstStyle/>
          <a:p>
            <a:r>
              <a:rPr lang="en-GB" dirty="0" err="1"/>
              <a:t>Résultats</a:t>
            </a:r>
            <a:r>
              <a:rPr lang="en-GB" dirty="0"/>
              <a:t> </a:t>
            </a:r>
            <a:r>
              <a:rPr lang="en-GB" dirty="0" err="1"/>
              <a:t>annuels</a:t>
            </a:r>
            <a:br>
              <a:rPr lang="en-GB" dirty="0"/>
            </a:br>
            <a:r>
              <a:rPr lang="en-GB" dirty="0"/>
              <a:t>2019-2020</a:t>
            </a:r>
          </a:p>
        </p:txBody>
      </p:sp>
      <p:sp>
        <p:nvSpPr>
          <p:cNvPr id="3" name="Espace réservé du contenu 2">
            <a:extLst>
              <a:ext uri="{FF2B5EF4-FFF2-40B4-BE49-F238E27FC236}">
                <a16:creationId xmlns:a16="http://schemas.microsoft.com/office/drawing/2014/main" id="{13FD5D1D-E80B-478D-8F31-D197C6558775}"/>
              </a:ext>
            </a:extLst>
          </p:cNvPr>
          <p:cNvSpPr>
            <a:spLocks noGrp="1"/>
          </p:cNvSpPr>
          <p:nvPr>
            <p:ph sz="quarter" idx="10"/>
          </p:nvPr>
        </p:nvSpPr>
        <p:spPr/>
        <p:txBody>
          <a:bodyPr/>
          <a:lstStyle/>
          <a:p>
            <a:r>
              <a:rPr lang="en-GB" dirty="0"/>
              <a:t>Assemblée Générale </a:t>
            </a:r>
            <a:r>
              <a:rPr lang="en-GB" dirty="0" err="1"/>
              <a:t>Mixte</a:t>
            </a:r>
            <a:r>
              <a:rPr lang="en-GB" dirty="0"/>
              <a:t> des </a:t>
            </a:r>
            <a:r>
              <a:rPr lang="en-GB" dirty="0" err="1"/>
              <a:t>Actionnaires</a:t>
            </a:r>
            <a:endParaRPr lang="en-GB" dirty="0"/>
          </a:p>
          <a:p>
            <a:r>
              <a:rPr lang="en-GB" dirty="0" err="1"/>
              <a:t>Septembre</a:t>
            </a:r>
            <a:r>
              <a:rPr lang="en-GB" dirty="0"/>
              <a:t> 2020</a:t>
            </a:r>
          </a:p>
        </p:txBody>
      </p:sp>
    </p:spTree>
    <p:extLst>
      <p:ext uri="{BB962C8B-B14F-4D97-AF65-F5344CB8AC3E}">
        <p14:creationId xmlns:p14="http://schemas.microsoft.com/office/powerpoint/2010/main" val="20939796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7B270E2-EE3E-47AD-AA31-EF1E65AEF05A}"/>
              </a:ext>
            </a:extLst>
          </p:cNvPr>
          <p:cNvSpPr>
            <a:spLocks noGrp="1"/>
          </p:cNvSpPr>
          <p:nvPr>
            <p:ph type="title"/>
          </p:nvPr>
        </p:nvSpPr>
        <p:spPr/>
        <p:txBody>
          <a:bodyPr/>
          <a:lstStyle/>
          <a:p>
            <a:r>
              <a:rPr lang="fr-FR" dirty="0"/>
              <a:t>Un changement de dimension pour le Groupe</a:t>
            </a:r>
            <a:endParaRPr lang="en-GB" dirty="0"/>
          </a:p>
        </p:txBody>
      </p:sp>
      <p:sp>
        <p:nvSpPr>
          <p:cNvPr id="4" name="Espace réservé du pied de page 3">
            <a:extLst>
              <a:ext uri="{FF2B5EF4-FFF2-40B4-BE49-F238E27FC236}">
                <a16:creationId xmlns:a16="http://schemas.microsoft.com/office/drawing/2014/main" id="{B1310032-9375-4975-BA9E-14A9BF10FAB0}"/>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EB6D0644-32F4-4613-B15F-1A5DFBE9DA7D}"/>
              </a:ext>
            </a:extLst>
          </p:cNvPr>
          <p:cNvSpPr>
            <a:spLocks noGrp="1"/>
          </p:cNvSpPr>
          <p:nvPr>
            <p:ph type="sldNum" sz="quarter" idx="12"/>
          </p:nvPr>
        </p:nvSpPr>
        <p:spPr/>
        <p:txBody>
          <a:bodyPr/>
          <a:lstStyle/>
          <a:p>
            <a:fld id="{964486D4-D654-4480-BC70-181118A9BD87}" type="slidenum">
              <a:rPr lang="fr-FR" smtClean="0"/>
              <a:pPr/>
              <a:t>10</a:t>
            </a:fld>
            <a:endParaRPr lang="fr-FR" dirty="0"/>
          </a:p>
        </p:txBody>
      </p:sp>
      <p:sp>
        <p:nvSpPr>
          <p:cNvPr id="12" name="Espace réservé du texte 11">
            <a:extLst>
              <a:ext uri="{FF2B5EF4-FFF2-40B4-BE49-F238E27FC236}">
                <a16:creationId xmlns:a16="http://schemas.microsoft.com/office/drawing/2014/main" id="{C7FF113F-8B0E-4FF3-8F23-5F43E8A25AB7}"/>
              </a:ext>
            </a:extLst>
          </p:cNvPr>
          <p:cNvSpPr>
            <a:spLocks noGrp="1"/>
          </p:cNvSpPr>
          <p:nvPr>
            <p:ph type="body" sz="quarter" idx="13"/>
          </p:nvPr>
        </p:nvSpPr>
        <p:spPr/>
        <p:txBody>
          <a:bodyPr/>
          <a:lstStyle/>
          <a:p>
            <a:r>
              <a:rPr lang="fr-FR" dirty="0"/>
              <a:t>*directement ou indirectement</a:t>
            </a:r>
            <a:endParaRPr lang="en-GB" dirty="0"/>
          </a:p>
        </p:txBody>
      </p:sp>
      <p:pic>
        <p:nvPicPr>
          <p:cNvPr id="20" name="Image 19">
            <a:extLst>
              <a:ext uri="{FF2B5EF4-FFF2-40B4-BE49-F238E27FC236}">
                <a16:creationId xmlns:a16="http://schemas.microsoft.com/office/drawing/2014/main" id="{E5C57AA0-1A4E-412A-BF7A-FA07228E23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8820" y="3117542"/>
            <a:ext cx="1234500" cy="333441"/>
          </a:xfrm>
          <a:prstGeom prst="rect">
            <a:avLst/>
          </a:prstGeom>
        </p:spPr>
      </p:pic>
      <p:sp>
        <p:nvSpPr>
          <p:cNvPr id="21" name="Rectangle 20">
            <a:extLst>
              <a:ext uri="{FF2B5EF4-FFF2-40B4-BE49-F238E27FC236}">
                <a16:creationId xmlns:a16="http://schemas.microsoft.com/office/drawing/2014/main" id="{34C45B7B-D811-41AE-8C2F-AB1037A88DD8}"/>
              </a:ext>
            </a:extLst>
          </p:cNvPr>
          <p:cNvSpPr/>
          <p:nvPr/>
        </p:nvSpPr>
        <p:spPr>
          <a:xfrm>
            <a:off x="1032100" y="2971801"/>
            <a:ext cx="4127940" cy="2766525"/>
          </a:xfrm>
          <a:prstGeom prst="rect">
            <a:avLst/>
          </a:prstGeom>
          <a:noFill/>
          <a:ln>
            <a:solidFill>
              <a:schemeClr val="bg1">
                <a:lumMod val="50000"/>
              </a:schemeClr>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p:txBody>
      </p:sp>
      <p:sp>
        <p:nvSpPr>
          <p:cNvPr id="23" name="Parallélogramme 22">
            <a:extLst>
              <a:ext uri="{FF2B5EF4-FFF2-40B4-BE49-F238E27FC236}">
                <a16:creationId xmlns:a16="http://schemas.microsoft.com/office/drawing/2014/main" id="{094FBC3A-7CD6-42BA-BD72-D1B07E1FB6A8}"/>
              </a:ext>
            </a:extLst>
          </p:cNvPr>
          <p:cNvSpPr/>
          <p:nvPr/>
        </p:nvSpPr>
        <p:spPr>
          <a:xfrm>
            <a:off x="7368525" y="1402335"/>
            <a:ext cx="3566804" cy="646331"/>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badi" panose="020B0604020104020204" pitchFamily="34" charset="0"/>
              </a:rPr>
              <a:t>Fin février 2020</a:t>
            </a:r>
          </a:p>
        </p:txBody>
      </p:sp>
      <p:sp>
        <p:nvSpPr>
          <p:cNvPr id="24" name="Parallélogramme 23">
            <a:extLst>
              <a:ext uri="{FF2B5EF4-FFF2-40B4-BE49-F238E27FC236}">
                <a16:creationId xmlns:a16="http://schemas.microsoft.com/office/drawing/2014/main" id="{D56240E4-54A0-4247-9A7C-C4DC51CCE5C5}"/>
              </a:ext>
            </a:extLst>
          </p:cNvPr>
          <p:cNvSpPr/>
          <p:nvPr/>
        </p:nvSpPr>
        <p:spPr>
          <a:xfrm>
            <a:off x="1121953" y="1410149"/>
            <a:ext cx="3948234" cy="646331"/>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latin typeface="Abadi" panose="020B0604020104020204" pitchFamily="34" charset="0"/>
                <a:ea typeface="+mj-ea"/>
                <a:cs typeface="+mj-cs"/>
              </a:rPr>
              <a:t>Avant l’acquisition (nov. 2019)</a:t>
            </a:r>
          </a:p>
        </p:txBody>
      </p:sp>
      <p:pic>
        <p:nvPicPr>
          <p:cNvPr id="27" name="Picture 2" descr="Résultat de recherche d'images pour &quot;boston limited&quot;">
            <a:extLst>
              <a:ext uri="{FF2B5EF4-FFF2-40B4-BE49-F238E27FC236}">
                <a16:creationId xmlns:a16="http://schemas.microsoft.com/office/drawing/2014/main" id="{72FF44A2-273B-4895-8027-B4911A21F939}"/>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18126" y="6074281"/>
            <a:ext cx="1462053" cy="431890"/>
          </a:xfrm>
          <a:prstGeom prst="rect">
            <a:avLst/>
          </a:prstGeom>
          <a:noFill/>
          <a:extLst>
            <a:ext uri="{909E8E84-426E-40DD-AFC4-6F175D3DCCD1}">
              <a14:hiddenFill xmlns:a14="http://schemas.microsoft.com/office/drawing/2010/main">
                <a:solidFill>
                  <a:srgbClr val="FFFFFF"/>
                </a:solidFill>
              </a14:hiddenFill>
            </a:ext>
          </a:extLst>
        </p:spPr>
      </p:pic>
      <p:pic>
        <p:nvPicPr>
          <p:cNvPr id="28" name="Image 27">
            <a:extLst>
              <a:ext uri="{FF2B5EF4-FFF2-40B4-BE49-F238E27FC236}">
                <a16:creationId xmlns:a16="http://schemas.microsoft.com/office/drawing/2014/main" id="{D74B6246-B726-4C3B-AEBD-18271CF08C68}"/>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645486" flipH="1">
            <a:off x="5153063" y="4625917"/>
            <a:ext cx="1359351" cy="1334978"/>
          </a:xfrm>
          <a:prstGeom prst="rect">
            <a:avLst/>
          </a:prstGeom>
        </p:spPr>
      </p:pic>
      <p:grpSp>
        <p:nvGrpSpPr>
          <p:cNvPr id="29" name="Groupe 28">
            <a:extLst>
              <a:ext uri="{FF2B5EF4-FFF2-40B4-BE49-F238E27FC236}">
                <a16:creationId xmlns:a16="http://schemas.microsoft.com/office/drawing/2014/main" id="{651CCACD-8F67-4613-A265-996BBFD7CC65}"/>
              </a:ext>
            </a:extLst>
          </p:cNvPr>
          <p:cNvGrpSpPr/>
          <p:nvPr/>
        </p:nvGrpSpPr>
        <p:grpSpPr>
          <a:xfrm rot="16110643">
            <a:off x="5642161" y="5401765"/>
            <a:ext cx="413985" cy="413985"/>
            <a:chOff x="4919095" y="4801423"/>
            <a:chExt cx="413985" cy="413985"/>
          </a:xfrm>
        </p:grpSpPr>
        <p:sp>
          <p:nvSpPr>
            <p:cNvPr id="30" name="Ellipse 29">
              <a:extLst>
                <a:ext uri="{FF2B5EF4-FFF2-40B4-BE49-F238E27FC236}">
                  <a16:creationId xmlns:a16="http://schemas.microsoft.com/office/drawing/2014/main" id="{FEFF42C4-548E-4FF6-882C-176E12FF3B1F}"/>
                </a:ext>
              </a:extLst>
            </p:cNvPr>
            <p:cNvSpPr/>
            <p:nvPr/>
          </p:nvSpPr>
          <p:spPr>
            <a:xfrm>
              <a:off x="4937912" y="4820240"/>
              <a:ext cx="376350" cy="3763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Graphique 30">
              <a:extLst>
                <a:ext uri="{FF2B5EF4-FFF2-40B4-BE49-F238E27FC236}">
                  <a16:creationId xmlns:a16="http://schemas.microsoft.com/office/drawing/2014/main" id="{6D3EB79D-43FE-4EBF-B606-DDAA7AFAD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19095" y="4801423"/>
              <a:ext cx="413985" cy="413985"/>
            </a:xfrm>
            <a:prstGeom prst="rect">
              <a:avLst/>
            </a:prstGeom>
          </p:spPr>
        </p:pic>
      </p:grpSp>
      <p:pic>
        <p:nvPicPr>
          <p:cNvPr id="73" name="Image 72">
            <a:extLst>
              <a:ext uri="{FF2B5EF4-FFF2-40B4-BE49-F238E27FC236}">
                <a16:creationId xmlns:a16="http://schemas.microsoft.com/office/drawing/2014/main" id="{B03686E6-2230-412A-BF46-1FFD1FBE48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9081" y="2396639"/>
            <a:ext cx="2405692" cy="649782"/>
          </a:xfrm>
          <a:prstGeom prst="rect">
            <a:avLst/>
          </a:prstGeom>
        </p:spPr>
      </p:pic>
      <p:sp>
        <p:nvSpPr>
          <p:cNvPr id="74" name="Rectangle 73">
            <a:extLst>
              <a:ext uri="{FF2B5EF4-FFF2-40B4-BE49-F238E27FC236}">
                <a16:creationId xmlns:a16="http://schemas.microsoft.com/office/drawing/2014/main" id="{CA7E3D6A-8614-47B6-8D69-F21D23D5BC5F}"/>
              </a:ext>
            </a:extLst>
          </p:cNvPr>
          <p:cNvSpPr/>
          <p:nvPr/>
        </p:nvSpPr>
        <p:spPr>
          <a:xfrm>
            <a:off x="6706839" y="2307014"/>
            <a:ext cx="4890177" cy="3431311"/>
          </a:xfrm>
          <a:prstGeom prst="rect">
            <a:avLst/>
          </a:prstGeom>
          <a:noFill/>
          <a:ln w="28575">
            <a:solidFill>
              <a:srgbClr val="F07D00"/>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p:txBody>
      </p:sp>
      <p:sp>
        <p:nvSpPr>
          <p:cNvPr id="8" name="Rectangle 7">
            <a:extLst>
              <a:ext uri="{FF2B5EF4-FFF2-40B4-BE49-F238E27FC236}">
                <a16:creationId xmlns:a16="http://schemas.microsoft.com/office/drawing/2014/main" id="{0D4FD2A5-4BF1-4B09-B1C5-57F31D66F943}"/>
              </a:ext>
            </a:extLst>
          </p:cNvPr>
          <p:cNvSpPr/>
          <p:nvPr/>
        </p:nvSpPr>
        <p:spPr>
          <a:xfrm>
            <a:off x="1653723" y="3631396"/>
            <a:ext cx="3506316" cy="1985159"/>
          </a:xfrm>
          <a:prstGeom prst="rect">
            <a:avLst/>
          </a:prstGeom>
        </p:spPr>
        <p:txBody>
          <a:bodyPr wrap="square">
            <a:spAutoFit/>
          </a:bodyPr>
          <a:lstStyle/>
          <a:p>
            <a:r>
              <a:rPr lang="fr-FR" sz="1400" i="1" dirty="0">
                <a:solidFill>
                  <a:srgbClr val="494948"/>
                </a:solidFill>
                <a:latin typeface="Abadi" panose="020B0604020104020204" pitchFamily="34" charset="0"/>
              </a:rPr>
              <a:t>CA (12M) 2018 : 65,2 M€</a:t>
            </a:r>
          </a:p>
          <a:p>
            <a:endParaRPr lang="fr-FR" sz="1100" i="1" dirty="0">
              <a:solidFill>
                <a:srgbClr val="494948"/>
              </a:solidFill>
              <a:latin typeface="Abadi" panose="020B0604020104020204" pitchFamily="34" charset="0"/>
            </a:endParaRPr>
          </a:p>
          <a:p>
            <a:r>
              <a:rPr lang="fr-FR" sz="1400" i="1" dirty="0">
                <a:solidFill>
                  <a:srgbClr val="494948"/>
                </a:solidFill>
                <a:latin typeface="Abadi" panose="020B0604020104020204" pitchFamily="34" charset="0"/>
              </a:rPr>
              <a:t>150 collaborateurs, dont 10</a:t>
            </a:r>
            <a:r>
              <a:rPr lang="fr-FR" sz="1400" i="1" baseline="30000" dirty="0">
                <a:solidFill>
                  <a:srgbClr val="494948"/>
                </a:solidFill>
                <a:latin typeface="Abadi" panose="020B0604020104020204" pitchFamily="34" charset="0"/>
              </a:rPr>
              <a:t>+</a:t>
            </a:r>
            <a:r>
              <a:rPr lang="fr-FR" sz="1400" i="1" dirty="0">
                <a:solidFill>
                  <a:srgbClr val="494948"/>
                </a:solidFill>
                <a:latin typeface="Abadi" panose="020B0604020104020204" pitchFamily="34" charset="0"/>
              </a:rPr>
              <a:t> commerciaux</a:t>
            </a:r>
          </a:p>
          <a:p>
            <a:endParaRPr lang="fr-FR" sz="1400" i="1" dirty="0">
              <a:solidFill>
                <a:srgbClr val="494948"/>
              </a:solidFill>
              <a:latin typeface="Abadi" panose="020B0604020104020204" pitchFamily="34" charset="0"/>
            </a:endParaRPr>
          </a:p>
          <a:p>
            <a:r>
              <a:rPr lang="fr-FR" sz="1400" i="1" dirty="0">
                <a:solidFill>
                  <a:srgbClr val="494948"/>
                </a:solidFill>
                <a:latin typeface="Abadi" panose="020B0604020104020204" pitchFamily="34" charset="0"/>
              </a:rPr>
              <a:t>5 bureaux commerciaux</a:t>
            </a:r>
          </a:p>
          <a:p>
            <a:endParaRPr lang="fr-FR" sz="1400" i="1" dirty="0">
              <a:solidFill>
                <a:srgbClr val="494948"/>
              </a:solidFill>
              <a:latin typeface="Abadi" panose="020B0604020104020204" pitchFamily="34" charset="0"/>
            </a:endParaRPr>
          </a:p>
          <a:p>
            <a:r>
              <a:rPr lang="fr-FR" sz="1400" i="1" dirty="0">
                <a:solidFill>
                  <a:srgbClr val="494948"/>
                </a:solidFill>
                <a:latin typeface="Abadi" panose="020B0604020104020204" pitchFamily="34" charset="0"/>
              </a:rPr>
              <a:t>2 partenariats de distribution</a:t>
            </a:r>
          </a:p>
          <a:p>
            <a:endParaRPr lang="fr-FR" sz="1400" i="1" dirty="0">
              <a:solidFill>
                <a:srgbClr val="494948"/>
              </a:solidFill>
              <a:latin typeface="Abadi" panose="020B0604020104020204" pitchFamily="34" charset="0"/>
            </a:endParaRPr>
          </a:p>
          <a:p>
            <a:r>
              <a:rPr lang="fr-FR" sz="1400" i="1" dirty="0">
                <a:solidFill>
                  <a:srgbClr val="494948"/>
                </a:solidFill>
                <a:latin typeface="Abadi" panose="020B0604020104020204" pitchFamily="34" charset="0"/>
              </a:rPr>
              <a:t>7 pays couverts*</a:t>
            </a:r>
          </a:p>
        </p:txBody>
      </p:sp>
      <p:sp>
        <p:nvSpPr>
          <p:cNvPr id="32" name="Rectangle 31">
            <a:extLst>
              <a:ext uri="{FF2B5EF4-FFF2-40B4-BE49-F238E27FC236}">
                <a16:creationId xmlns:a16="http://schemas.microsoft.com/office/drawing/2014/main" id="{6A1D3CF3-C482-46D9-B7E1-1DE1E00A425F}"/>
              </a:ext>
            </a:extLst>
          </p:cNvPr>
          <p:cNvSpPr/>
          <p:nvPr/>
        </p:nvSpPr>
        <p:spPr>
          <a:xfrm>
            <a:off x="7419510" y="3331621"/>
            <a:ext cx="4368485" cy="2246769"/>
          </a:xfrm>
          <a:prstGeom prst="rect">
            <a:avLst/>
          </a:prstGeom>
        </p:spPr>
        <p:txBody>
          <a:bodyPr wrap="square">
            <a:spAutoFit/>
          </a:bodyPr>
          <a:lstStyle/>
          <a:p>
            <a:r>
              <a:rPr lang="nn-NO" sz="1600" i="1" dirty="0">
                <a:solidFill>
                  <a:srgbClr val="494948"/>
                </a:solidFill>
                <a:latin typeface="Abadi" panose="020B0604020104020204" pitchFamily="34" charset="0"/>
              </a:rPr>
              <a:t>CA (12M) 2019-2020 : 141,1 M€</a:t>
            </a:r>
          </a:p>
          <a:p>
            <a:endParaRPr lang="fr-FR" sz="1200" i="1" dirty="0">
              <a:solidFill>
                <a:srgbClr val="494948"/>
              </a:solidFill>
              <a:latin typeface="Abadi" panose="020B0604020104020204" pitchFamily="34" charset="0"/>
            </a:endParaRPr>
          </a:p>
          <a:p>
            <a:r>
              <a:rPr lang="fr-FR" sz="1600" i="1" dirty="0">
                <a:solidFill>
                  <a:srgbClr val="494948"/>
                </a:solidFill>
                <a:latin typeface="Abadi" panose="020B0604020104020204" pitchFamily="34" charset="0"/>
              </a:rPr>
              <a:t>355 collaborateurs, dont 70 commerciaux</a:t>
            </a:r>
          </a:p>
          <a:p>
            <a:endParaRPr lang="fr-FR" sz="1600" i="1" dirty="0">
              <a:solidFill>
                <a:srgbClr val="494948"/>
              </a:solidFill>
              <a:latin typeface="Abadi" panose="020B0604020104020204" pitchFamily="34" charset="0"/>
            </a:endParaRPr>
          </a:p>
          <a:p>
            <a:r>
              <a:rPr lang="fr-FR" sz="1600" i="1" dirty="0">
                <a:solidFill>
                  <a:srgbClr val="494948"/>
                </a:solidFill>
                <a:latin typeface="Abadi" panose="020B0604020104020204" pitchFamily="34" charset="0"/>
              </a:rPr>
              <a:t>22 bureaux commerciaux</a:t>
            </a:r>
          </a:p>
          <a:p>
            <a:endParaRPr lang="fr-FR" sz="1600" i="1" dirty="0">
              <a:solidFill>
                <a:srgbClr val="494948"/>
              </a:solidFill>
              <a:latin typeface="Abadi" panose="020B0604020104020204" pitchFamily="34" charset="0"/>
            </a:endParaRPr>
          </a:p>
          <a:p>
            <a:r>
              <a:rPr lang="fr-FR" sz="1600" i="1" dirty="0">
                <a:solidFill>
                  <a:srgbClr val="494948"/>
                </a:solidFill>
                <a:latin typeface="Abadi" panose="020B0604020104020204" pitchFamily="34" charset="0"/>
              </a:rPr>
              <a:t>50</a:t>
            </a:r>
            <a:r>
              <a:rPr lang="fr-FR" sz="1600" i="1" baseline="30000" dirty="0">
                <a:solidFill>
                  <a:srgbClr val="494948"/>
                </a:solidFill>
                <a:latin typeface="Abadi" panose="020B0604020104020204" pitchFamily="34" charset="0"/>
              </a:rPr>
              <a:t>+</a:t>
            </a:r>
            <a:r>
              <a:rPr lang="fr-FR" sz="1600" i="1" dirty="0">
                <a:solidFill>
                  <a:srgbClr val="494948"/>
                </a:solidFill>
                <a:latin typeface="Abadi" panose="020B0604020104020204" pitchFamily="34" charset="0"/>
              </a:rPr>
              <a:t> partenariats de distribution et de revente</a:t>
            </a:r>
          </a:p>
          <a:p>
            <a:endParaRPr lang="fr-FR" sz="1600" i="1" dirty="0">
              <a:solidFill>
                <a:srgbClr val="494948"/>
              </a:solidFill>
              <a:latin typeface="Abadi" panose="020B0604020104020204" pitchFamily="34" charset="0"/>
            </a:endParaRPr>
          </a:p>
          <a:p>
            <a:r>
              <a:rPr lang="fr-FR" sz="1600" i="1" dirty="0">
                <a:solidFill>
                  <a:srgbClr val="494948"/>
                </a:solidFill>
                <a:latin typeface="Abadi" panose="020B0604020104020204" pitchFamily="34" charset="0"/>
              </a:rPr>
              <a:t>50</a:t>
            </a:r>
            <a:r>
              <a:rPr lang="fr-FR" sz="1600" i="1" baseline="30000" dirty="0">
                <a:solidFill>
                  <a:srgbClr val="494948"/>
                </a:solidFill>
                <a:latin typeface="Abadi" panose="020B0604020104020204" pitchFamily="34" charset="0"/>
              </a:rPr>
              <a:t>+</a:t>
            </a:r>
            <a:r>
              <a:rPr lang="fr-FR" sz="1600" i="1" dirty="0">
                <a:solidFill>
                  <a:srgbClr val="494948"/>
                </a:solidFill>
                <a:latin typeface="Abadi" panose="020B0604020104020204" pitchFamily="34" charset="0"/>
              </a:rPr>
              <a:t> pays couverts*</a:t>
            </a:r>
          </a:p>
        </p:txBody>
      </p:sp>
      <p:pic>
        <p:nvPicPr>
          <p:cNvPr id="35" name="Graphique 34">
            <a:extLst>
              <a:ext uri="{FF2B5EF4-FFF2-40B4-BE49-F238E27FC236}">
                <a16:creationId xmlns:a16="http://schemas.microsoft.com/office/drawing/2014/main" id="{DA54CF52-80E1-40D6-9171-82C4D0F862DC}"/>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83478" y="3823259"/>
            <a:ext cx="266784" cy="219798"/>
          </a:xfrm>
          <a:prstGeom prst="rect">
            <a:avLst/>
          </a:prstGeom>
        </p:spPr>
      </p:pic>
      <p:pic>
        <p:nvPicPr>
          <p:cNvPr id="36" name="Graphique 35">
            <a:extLst>
              <a:ext uri="{FF2B5EF4-FFF2-40B4-BE49-F238E27FC236}">
                <a16:creationId xmlns:a16="http://schemas.microsoft.com/office/drawing/2014/main" id="{EAF400B1-C6DF-4894-8A53-391BF12C77A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083478" y="4267871"/>
            <a:ext cx="266784" cy="266784"/>
          </a:xfrm>
          <a:prstGeom prst="rect">
            <a:avLst/>
          </a:prstGeom>
        </p:spPr>
      </p:pic>
      <p:pic>
        <p:nvPicPr>
          <p:cNvPr id="37" name="Graphique 36">
            <a:extLst>
              <a:ext uri="{FF2B5EF4-FFF2-40B4-BE49-F238E27FC236}">
                <a16:creationId xmlns:a16="http://schemas.microsoft.com/office/drawing/2014/main" id="{9EE9B312-B7CB-4636-9E00-CF2B2CD2E08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077764" y="4754400"/>
            <a:ext cx="278212" cy="278212"/>
          </a:xfrm>
          <a:prstGeom prst="rect">
            <a:avLst/>
          </a:prstGeom>
        </p:spPr>
      </p:pic>
      <p:grpSp>
        <p:nvGrpSpPr>
          <p:cNvPr id="38" name="Groupe 37">
            <a:extLst>
              <a:ext uri="{FF2B5EF4-FFF2-40B4-BE49-F238E27FC236}">
                <a16:creationId xmlns:a16="http://schemas.microsoft.com/office/drawing/2014/main" id="{80071CEE-7E4A-4ACB-BD1F-93D4CE336964}"/>
              </a:ext>
            </a:extLst>
          </p:cNvPr>
          <p:cNvGrpSpPr/>
          <p:nvPr/>
        </p:nvGrpSpPr>
        <p:grpSpPr>
          <a:xfrm>
            <a:off x="7093252" y="5275509"/>
            <a:ext cx="247236" cy="215268"/>
            <a:chOff x="417513" y="4404555"/>
            <a:chExt cx="357225" cy="413989"/>
          </a:xfrm>
        </p:grpSpPr>
        <p:pic>
          <p:nvPicPr>
            <p:cNvPr id="39" name="Graphique 38">
              <a:extLst>
                <a:ext uri="{FF2B5EF4-FFF2-40B4-BE49-F238E27FC236}">
                  <a16:creationId xmlns:a16="http://schemas.microsoft.com/office/drawing/2014/main" id="{488BE036-F1B1-48EF-8D88-325852F6AB6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1118" y="4404555"/>
              <a:ext cx="353620" cy="353620"/>
            </a:xfrm>
            <a:prstGeom prst="rect">
              <a:avLst/>
            </a:prstGeom>
          </p:spPr>
        </p:pic>
        <p:sp>
          <p:nvSpPr>
            <p:cNvPr id="40" name="Organigramme : Délai 39">
              <a:extLst>
                <a:ext uri="{FF2B5EF4-FFF2-40B4-BE49-F238E27FC236}">
                  <a16:creationId xmlns:a16="http://schemas.microsoft.com/office/drawing/2014/main" id="{1FC16AC8-FC27-4E68-A01B-9F11CE0B5D38}"/>
                </a:ext>
              </a:extLst>
            </p:cNvPr>
            <p:cNvSpPr/>
            <p:nvPr/>
          </p:nvSpPr>
          <p:spPr>
            <a:xfrm rot="16200000">
              <a:off x="514282" y="4615559"/>
              <a:ext cx="106216" cy="299754"/>
            </a:xfrm>
            <a:prstGeom prst="flowChartDelay">
              <a:avLst/>
            </a:prstGeom>
            <a:solidFill>
              <a:srgbClr val="49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15" name="Graphique 14">
            <a:extLst>
              <a:ext uri="{FF2B5EF4-FFF2-40B4-BE49-F238E27FC236}">
                <a16:creationId xmlns:a16="http://schemas.microsoft.com/office/drawing/2014/main" id="{12E07420-054F-4371-BDEA-F4EE307F726A}"/>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076774" y="3334504"/>
            <a:ext cx="273200" cy="273200"/>
          </a:xfrm>
          <a:prstGeom prst="rect">
            <a:avLst/>
          </a:prstGeom>
        </p:spPr>
      </p:pic>
      <p:pic>
        <p:nvPicPr>
          <p:cNvPr id="42" name="Graphique 41">
            <a:extLst>
              <a:ext uri="{FF2B5EF4-FFF2-40B4-BE49-F238E27FC236}">
                <a16:creationId xmlns:a16="http://schemas.microsoft.com/office/drawing/2014/main" id="{CDEAFF9E-085B-4045-A0B8-A255104FC6B8}"/>
              </a:ext>
            </a:extLst>
          </p:cNvPr>
          <p:cNvPicPr>
            <a:picLocks noChangeAspect="1"/>
          </p:cNvPicPr>
          <p:nvPr/>
        </p:nvPicPr>
        <p:blipFill>
          <a:blip r:embed="rId7" cstate="screen">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408446" y="4090208"/>
            <a:ext cx="220483" cy="181651"/>
          </a:xfrm>
          <a:prstGeom prst="rect">
            <a:avLst/>
          </a:prstGeom>
        </p:spPr>
      </p:pic>
      <p:pic>
        <p:nvPicPr>
          <p:cNvPr id="43" name="Graphique 42">
            <a:extLst>
              <a:ext uri="{FF2B5EF4-FFF2-40B4-BE49-F238E27FC236}">
                <a16:creationId xmlns:a16="http://schemas.microsoft.com/office/drawing/2014/main" id="{1A49491E-A7CB-41AE-B5FD-2827CF5EFE6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408446" y="4473739"/>
            <a:ext cx="220483" cy="220483"/>
          </a:xfrm>
          <a:prstGeom prst="rect">
            <a:avLst/>
          </a:prstGeom>
        </p:spPr>
      </p:pic>
      <p:pic>
        <p:nvPicPr>
          <p:cNvPr id="44" name="Graphique 43">
            <a:extLst>
              <a:ext uri="{FF2B5EF4-FFF2-40B4-BE49-F238E27FC236}">
                <a16:creationId xmlns:a16="http://schemas.microsoft.com/office/drawing/2014/main" id="{D825CFDE-DDEF-4FDF-B9F3-D56ED4C5AA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403724" y="4896102"/>
            <a:ext cx="229927" cy="229927"/>
          </a:xfrm>
          <a:prstGeom prst="rect">
            <a:avLst/>
          </a:prstGeom>
        </p:spPr>
      </p:pic>
      <p:grpSp>
        <p:nvGrpSpPr>
          <p:cNvPr id="45" name="Groupe 44">
            <a:extLst>
              <a:ext uri="{FF2B5EF4-FFF2-40B4-BE49-F238E27FC236}">
                <a16:creationId xmlns:a16="http://schemas.microsoft.com/office/drawing/2014/main" id="{F2F2EFD3-7AEA-40EF-886E-801E32704C28}"/>
              </a:ext>
            </a:extLst>
          </p:cNvPr>
          <p:cNvGrpSpPr/>
          <p:nvPr/>
        </p:nvGrpSpPr>
        <p:grpSpPr>
          <a:xfrm>
            <a:off x="1416524" y="5327911"/>
            <a:ext cx="204327" cy="215268"/>
            <a:chOff x="417513" y="4404555"/>
            <a:chExt cx="357225" cy="413989"/>
          </a:xfrm>
        </p:grpSpPr>
        <p:pic>
          <p:nvPicPr>
            <p:cNvPr id="46" name="Graphique 45">
              <a:extLst>
                <a:ext uri="{FF2B5EF4-FFF2-40B4-BE49-F238E27FC236}">
                  <a16:creationId xmlns:a16="http://schemas.microsoft.com/office/drawing/2014/main" id="{645CDAAD-0CFD-42CE-A650-117D044653DA}"/>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21118" y="4404555"/>
              <a:ext cx="353620" cy="353620"/>
            </a:xfrm>
            <a:prstGeom prst="rect">
              <a:avLst/>
            </a:prstGeom>
          </p:spPr>
        </p:pic>
        <p:sp>
          <p:nvSpPr>
            <p:cNvPr id="47" name="Organigramme : Délai 46">
              <a:extLst>
                <a:ext uri="{FF2B5EF4-FFF2-40B4-BE49-F238E27FC236}">
                  <a16:creationId xmlns:a16="http://schemas.microsoft.com/office/drawing/2014/main" id="{385A1E90-A6DC-43EF-9AA1-7370933FC789}"/>
                </a:ext>
              </a:extLst>
            </p:cNvPr>
            <p:cNvSpPr/>
            <p:nvPr/>
          </p:nvSpPr>
          <p:spPr>
            <a:xfrm rot="16200000">
              <a:off x="514282" y="4615559"/>
              <a:ext cx="106216" cy="299754"/>
            </a:xfrm>
            <a:prstGeom prst="flowChartDelay">
              <a:avLst/>
            </a:prstGeom>
            <a:solidFill>
              <a:srgbClr val="49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48" name="Graphique 47">
            <a:extLst>
              <a:ext uri="{FF2B5EF4-FFF2-40B4-BE49-F238E27FC236}">
                <a16:creationId xmlns:a16="http://schemas.microsoft.com/office/drawing/2014/main" id="{FADFD5DB-BF26-4CB9-AED6-F3690F4D8BC0}"/>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402299" y="3662543"/>
            <a:ext cx="225785" cy="225785"/>
          </a:xfrm>
          <a:prstGeom prst="rect">
            <a:avLst/>
          </a:prstGeom>
        </p:spPr>
      </p:pic>
    </p:spTree>
    <p:extLst>
      <p:ext uri="{BB962C8B-B14F-4D97-AF65-F5344CB8AC3E}">
        <p14:creationId xmlns:p14="http://schemas.microsoft.com/office/powerpoint/2010/main" val="22833788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41E46D-D02D-44AD-97C7-31BD25803E57}"/>
              </a:ext>
            </a:extLst>
          </p:cNvPr>
          <p:cNvSpPr>
            <a:spLocks noGrp="1"/>
          </p:cNvSpPr>
          <p:nvPr>
            <p:ph type="title"/>
          </p:nvPr>
        </p:nvSpPr>
        <p:spPr>
          <a:xfrm>
            <a:off x="857905" y="461947"/>
            <a:ext cx="11013253" cy="654050"/>
          </a:xfrm>
        </p:spPr>
        <p:txBody>
          <a:bodyPr/>
          <a:lstStyle/>
          <a:p>
            <a:r>
              <a:rPr lang="fr-FR" dirty="0"/>
              <a:t>Une complémentarité sur toute la chaîne de valeur</a:t>
            </a:r>
            <a:endParaRPr lang="en-GB" dirty="0"/>
          </a:p>
        </p:txBody>
      </p:sp>
      <p:sp>
        <p:nvSpPr>
          <p:cNvPr id="4" name="Espace réservé du pied de page 3">
            <a:extLst>
              <a:ext uri="{FF2B5EF4-FFF2-40B4-BE49-F238E27FC236}">
                <a16:creationId xmlns:a16="http://schemas.microsoft.com/office/drawing/2014/main" id="{BDA344A8-D1B1-4B70-B5F9-0BD2FA774151}"/>
              </a:ext>
            </a:extLst>
          </p:cNvPr>
          <p:cNvSpPr>
            <a:spLocks noGrp="1"/>
          </p:cNvSpPr>
          <p:nvPr>
            <p:ph type="ftr" sz="quarter" idx="11"/>
          </p:nvPr>
        </p:nvSpPr>
        <p:spPr/>
        <p:txBody>
          <a:bodyPr/>
          <a:lstStyle/>
          <a:p>
            <a:r>
              <a:rPr lang="fr-FR" dirty="0"/>
              <a:t>Résultats annuels 2019-20</a:t>
            </a:r>
            <a:endParaRPr lang="en-GB" dirty="0"/>
          </a:p>
        </p:txBody>
      </p:sp>
      <p:sp>
        <p:nvSpPr>
          <p:cNvPr id="5" name="Espace réservé du numéro de diapositive 4">
            <a:extLst>
              <a:ext uri="{FF2B5EF4-FFF2-40B4-BE49-F238E27FC236}">
                <a16:creationId xmlns:a16="http://schemas.microsoft.com/office/drawing/2014/main" id="{1DB32CCB-FB3D-4E1B-8EBF-9E80BE5F7164}"/>
              </a:ext>
            </a:extLst>
          </p:cNvPr>
          <p:cNvSpPr>
            <a:spLocks noGrp="1"/>
          </p:cNvSpPr>
          <p:nvPr>
            <p:ph type="sldNum" sz="quarter" idx="12"/>
          </p:nvPr>
        </p:nvSpPr>
        <p:spPr/>
        <p:txBody>
          <a:bodyPr/>
          <a:lstStyle/>
          <a:p>
            <a:fld id="{964486D4-D654-4480-BC70-181118A9BD87}" type="slidenum">
              <a:rPr lang="fr-FR" smtClean="0"/>
              <a:pPr/>
              <a:t>11</a:t>
            </a:fld>
            <a:endParaRPr lang="fr-FR" dirty="0"/>
          </a:p>
        </p:txBody>
      </p:sp>
      <p:pic>
        <p:nvPicPr>
          <p:cNvPr id="80" name="Image 79">
            <a:extLst>
              <a:ext uri="{FF2B5EF4-FFF2-40B4-BE49-F238E27FC236}">
                <a16:creationId xmlns:a16="http://schemas.microsoft.com/office/drawing/2014/main" id="{2BD1C038-F03C-42E4-B8F9-2D2738FC6F2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1982" y="3022562"/>
            <a:ext cx="1549926" cy="418637"/>
          </a:xfrm>
          <a:prstGeom prst="rect">
            <a:avLst/>
          </a:prstGeom>
        </p:spPr>
      </p:pic>
      <p:sp>
        <p:nvSpPr>
          <p:cNvPr id="81" name="Flèche : pentagone 80">
            <a:extLst>
              <a:ext uri="{FF2B5EF4-FFF2-40B4-BE49-F238E27FC236}">
                <a16:creationId xmlns:a16="http://schemas.microsoft.com/office/drawing/2014/main" id="{A587F31A-04B8-4F46-BF9C-5E39417D98D5}"/>
              </a:ext>
            </a:extLst>
          </p:cNvPr>
          <p:cNvSpPr/>
          <p:nvPr/>
        </p:nvSpPr>
        <p:spPr>
          <a:xfrm>
            <a:off x="2665217" y="1831237"/>
            <a:ext cx="1646426" cy="970075"/>
          </a:xfrm>
          <a:prstGeom prst="homePlate">
            <a:avLst/>
          </a:prstGeom>
          <a:solidFill>
            <a:srgbClr val="EA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5" name="Rectangle 84">
            <a:extLst>
              <a:ext uri="{FF2B5EF4-FFF2-40B4-BE49-F238E27FC236}">
                <a16:creationId xmlns:a16="http://schemas.microsoft.com/office/drawing/2014/main" id="{B88886ED-72E4-4665-B8B9-6A892438F04A}"/>
              </a:ext>
            </a:extLst>
          </p:cNvPr>
          <p:cNvSpPr/>
          <p:nvPr/>
        </p:nvSpPr>
        <p:spPr>
          <a:xfrm>
            <a:off x="2460394" y="2541044"/>
            <a:ext cx="1646605" cy="363736"/>
          </a:xfrm>
          <a:prstGeom prst="rect">
            <a:avLst/>
          </a:prstGeom>
        </p:spPr>
        <p:txBody>
          <a:bodyPr wrap="none">
            <a:noAutofit/>
          </a:bodyPr>
          <a:lstStyle/>
          <a:p>
            <a:pPr algn="ctr"/>
            <a:r>
              <a:rPr lang="fr-FR" sz="1200" dirty="0">
                <a:solidFill>
                  <a:srgbClr val="494948"/>
                </a:solidFill>
                <a:latin typeface="Abadi" panose="020B0604020104020204" pitchFamily="34" charset="0"/>
                <a:ea typeface="+mj-ea"/>
                <a:cs typeface="+mj-cs"/>
              </a:rPr>
              <a:t>R&amp;D</a:t>
            </a:r>
            <a:endParaRPr lang="en-GB" sz="800" dirty="0">
              <a:solidFill>
                <a:srgbClr val="494948"/>
              </a:solidFill>
            </a:endParaRPr>
          </a:p>
        </p:txBody>
      </p:sp>
      <p:pic>
        <p:nvPicPr>
          <p:cNvPr id="89" name="Picture 2" descr="Résultat de recherche d'images pour &quot;boston limited&quot;">
            <a:extLst>
              <a:ext uri="{FF2B5EF4-FFF2-40B4-BE49-F238E27FC236}">
                <a16:creationId xmlns:a16="http://schemas.microsoft.com/office/drawing/2014/main" id="{512422A6-B410-4193-AF8C-1E2A489A0C17}"/>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773" y="3921220"/>
            <a:ext cx="1559629" cy="460714"/>
          </a:xfrm>
          <a:prstGeom prst="rect">
            <a:avLst/>
          </a:prstGeom>
          <a:noFill/>
          <a:extLst>
            <a:ext uri="{909E8E84-426E-40DD-AFC4-6F175D3DCCD1}">
              <a14:hiddenFill xmlns:a14="http://schemas.microsoft.com/office/drawing/2010/main">
                <a:solidFill>
                  <a:srgbClr val="FFFFFF"/>
                </a:solidFill>
              </a14:hiddenFill>
            </a:ext>
          </a:extLst>
        </p:spPr>
      </p:pic>
      <p:pic>
        <p:nvPicPr>
          <p:cNvPr id="90" name="Graphique 89">
            <a:extLst>
              <a:ext uri="{FF2B5EF4-FFF2-40B4-BE49-F238E27FC236}">
                <a16:creationId xmlns:a16="http://schemas.microsoft.com/office/drawing/2014/main" id="{4C83DA74-4BAA-49DF-A7F0-267160695BB9}"/>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940556" y="1854876"/>
            <a:ext cx="635000" cy="635000"/>
          </a:xfrm>
          <a:prstGeom prst="rect">
            <a:avLst/>
          </a:prstGeom>
        </p:spPr>
      </p:pic>
      <p:sp>
        <p:nvSpPr>
          <p:cNvPr id="94" name="Rectangle 93">
            <a:extLst>
              <a:ext uri="{FF2B5EF4-FFF2-40B4-BE49-F238E27FC236}">
                <a16:creationId xmlns:a16="http://schemas.microsoft.com/office/drawing/2014/main" id="{3153D850-249E-48E5-B781-68A7C960A8E8}"/>
              </a:ext>
            </a:extLst>
          </p:cNvPr>
          <p:cNvSpPr/>
          <p:nvPr/>
        </p:nvSpPr>
        <p:spPr>
          <a:xfrm>
            <a:off x="2582897" y="3016769"/>
            <a:ext cx="8900540" cy="657803"/>
          </a:xfrm>
          <a:prstGeom prst="rect">
            <a:avLst/>
          </a:prstGeom>
          <a:no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5" name="Groupe 94">
            <a:extLst>
              <a:ext uri="{FF2B5EF4-FFF2-40B4-BE49-F238E27FC236}">
                <a16:creationId xmlns:a16="http://schemas.microsoft.com/office/drawing/2014/main" id="{627485BA-DF65-41BD-BC07-11E12D5CC0F7}"/>
              </a:ext>
            </a:extLst>
          </p:cNvPr>
          <p:cNvGrpSpPr/>
          <p:nvPr/>
        </p:nvGrpSpPr>
        <p:grpSpPr>
          <a:xfrm>
            <a:off x="2582896" y="4938379"/>
            <a:ext cx="8900541" cy="1037341"/>
            <a:chOff x="1253522" y="5328277"/>
            <a:chExt cx="8900541" cy="1037341"/>
          </a:xfrm>
        </p:grpSpPr>
        <p:sp>
          <p:nvSpPr>
            <p:cNvPr id="96" name="Rectangle 95">
              <a:extLst>
                <a:ext uri="{FF2B5EF4-FFF2-40B4-BE49-F238E27FC236}">
                  <a16:creationId xmlns:a16="http://schemas.microsoft.com/office/drawing/2014/main" id="{1144A3F4-FBA5-4F31-8047-F07A84455775}"/>
                </a:ext>
              </a:extLst>
            </p:cNvPr>
            <p:cNvSpPr/>
            <p:nvPr/>
          </p:nvSpPr>
          <p:spPr>
            <a:xfrm>
              <a:off x="1253522" y="5328277"/>
              <a:ext cx="8900541" cy="714736"/>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Rectangle 96">
              <a:extLst>
                <a:ext uri="{FF2B5EF4-FFF2-40B4-BE49-F238E27FC236}">
                  <a16:creationId xmlns:a16="http://schemas.microsoft.com/office/drawing/2014/main" id="{3398FE63-D0B7-4C7C-9BE4-F697D48CCFBE}"/>
                </a:ext>
              </a:extLst>
            </p:cNvPr>
            <p:cNvSpPr/>
            <p:nvPr/>
          </p:nvSpPr>
          <p:spPr>
            <a:xfrm>
              <a:off x="3373361" y="5411511"/>
              <a:ext cx="6175088" cy="954107"/>
            </a:xfrm>
            <a:prstGeom prst="rect">
              <a:avLst/>
            </a:prstGeom>
          </p:spPr>
          <p:txBody>
            <a:bodyPr wrap="none">
              <a:spAutoFit/>
            </a:bodyPr>
            <a:lstStyle/>
            <a:p>
              <a:r>
                <a:rPr lang="fr-FR" sz="2800" dirty="0">
                  <a:solidFill>
                    <a:srgbClr val="FFFFFF"/>
                  </a:solidFill>
                  <a:latin typeface="Abadi" panose="020B0604020104020204" pitchFamily="34" charset="0"/>
                </a:rPr>
                <a:t>Complémentarité totale pour accélérer 
</a:t>
              </a:r>
              <a:endParaRPr lang="en-GB" sz="2800" dirty="0">
                <a:solidFill>
                  <a:srgbClr val="FFFFFF"/>
                </a:solidFill>
                <a:latin typeface="Abadi" panose="020B0604020104020204" pitchFamily="34" charset="0"/>
              </a:endParaRPr>
            </a:p>
          </p:txBody>
        </p:sp>
        <p:pic>
          <p:nvPicPr>
            <p:cNvPr id="98" name="Graphique 97">
              <a:extLst>
                <a:ext uri="{FF2B5EF4-FFF2-40B4-BE49-F238E27FC236}">
                  <a16:creationId xmlns:a16="http://schemas.microsoft.com/office/drawing/2014/main" id="{F6210DEB-76B6-47B5-8E29-252DA2E5917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687092" y="5399849"/>
              <a:ext cx="523220" cy="523220"/>
            </a:xfrm>
            <a:prstGeom prst="rect">
              <a:avLst/>
            </a:prstGeom>
          </p:spPr>
        </p:pic>
      </p:grpSp>
      <p:pic>
        <p:nvPicPr>
          <p:cNvPr id="99" name="Graphique 98">
            <a:extLst>
              <a:ext uri="{FF2B5EF4-FFF2-40B4-BE49-F238E27FC236}">
                <a16:creationId xmlns:a16="http://schemas.microsoft.com/office/drawing/2014/main" id="{94A6A01C-EDF0-4B46-855A-F5D55FA2111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916054" y="4965098"/>
            <a:ext cx="544340" cy="544340"/>
          </a:xfrm>
          <a:prstGeom prst="rect">
            <a:avLst/>
          </a:prstGeom>
        </p:spPr>
      </p:pic>
      <p:sp>
        <p:nvSpPr>
          <p:cNvPr id="100" name="Étoile : 5 branches 99">
            <a:extLst>
              <a:ext uri="{FF2B5EF4-FFF2-40B4-BE49-F238E27FC236}">
                <a16:creationId xmlns:a16="http://schemas.microsoft.com/office/drawing/2014/main" id="{082F9E7E-514E-4109-9540-0FA48CE1DF6F}"/>
              </a:ext>
            </a:extLst>
          </p:cNvPr>
          <p:cNvSpPr/>
          <p:nvPr/>
        </p:nvSpPr>
        <p:spPr>
          <a:xfrm>
            <a:off x="2883665" y="3209305"/>
            <a:ext cx="270626" cy="270626"/>
          </a:xfrm>
          <a:prstGeom prst="star5">
            <a:avLst/>
          </a:prstGeom>
          <a:solidFill>
            <a:srgbClr val="F07D00"/>
          </a:solid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1" name="Étoile : 5 branches 100">
            <a:extLst>
              <a:ext uri="{FF2B5EF4-FFF2-40B4-BE49-F238E27FC236}">
                <a16:creationId xmlns:a16="http://schemas.microsoft.com/office/drawing/2014/main" id="{5C939BE8-3CA8-4925-8087-B7D50433D9FA}"/>
              </a:ext>
            </a:extLst>
          </p:cNvPr>
          <p:cNvSpPr/>
          <p:nvPr/>
        </p:nvSpPr>
        <p:spPr>
          <a:xfrm>
            <a:off x="3194314" y="3209305"/>
            <a:ext cx="270626" cy="270626"/>
          </a:xfrm>
          <a:prstGeom prst="star5">
            <a:avLst/>
          </a:prstGeom>
          <a:solidFill>
            <a:srgbClr val="F07D00"/>
          </a:solid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2" name="Étoile : 5 branches 101">
            <a:extLst>
              <a:ext uri="{FF2B5EF4-FFF2-40B4-BE49-F238E27FC236}">
                <a16:creationId xmlns:a16="http://schemas.microsoft.com/office/drawing/2014/main" id="{A5CA8A56-C439-4B88-B682-0D18789B5231}"/>
              </a:ext>
            </a:extLst>
          </p:cNvPr>
          <p:cNvSpPr/>
          <p:nvPr/>
        </p:nvSpPr>
        <p:spPr>
          <a:xfrm>
            <a:off x="3500422" y="3209305"/>
            <a:ext cx="270626" cy="270626"/>
          </a:xfrm>
          <a:prstGeom prst="star5">
            <a:avLst/>
          </a:prstGeom>
          <a:solidFill>
            <a:srgbClr val="F07D00"/>
          </a:solid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8" name="Groupe 7">
            <a:extLst>
              <a:ext uri="{FF2B5EF4-FFF2-40B4-BE49-F238E27FC236}">
                <a16:creationId xmlns:a16="http://schemas.microsoft.com/office/drawing/2014/main" id="{51FF9C0E-D29A-4A7F-9567-FFAF94E4ADDB}"/>
              </a:ext>
            </a:extLst>
          </p:cNvPr>
          <p:cNvGrpSpPr/>
          <p:nvPr/>
        </p:nvGrpSpPr>
        <p:grpSpPr>
          <a:xfrm>
            <a:off x="4196272" y="1831237"/>
            <a:ext cx="1851249" cy="1648694"/>
            <a:chOff x="4087630" y="1831237"/>
            <a:chExt cx="1851249" cy="1648694"/>
          </a:xfrm>
        </p:grpSpPr>
        <p:sp>
          <p:nvSpPr>
            <p:cNvPr id="82" name="Flèche : pentagone 81">
              <a:extLst>
                <a:ext uri="{FF2B5EF4-FFF2-40B4-BE49-F238E27FC236}">
                  <a16:creationId xmlns:a16="http://schemas.microsoft.com/office/drawing/2014/main" id="{F1D457C8-3905-47BE-A231-7AEB455AB3A4}"/>
                </a:ext>
              </a:extLst>
            </p:cNvPr>
            <p:cNvSpPr/>
            <p:nvPr/>
          </p:nvSpPr>
          <p:spPr>
            <a:xfrm>
              <a:off x="4292453" y="1831237"/>
              <a:ext cx="1646426" cy="970075"/>
            </a:xfrm>
            <a:prstGeom prst="homePlate">
              <a:avLst/>
            </a:prstGeom>
            <a:solidFill>
              <a:srgbClr val="EA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6" name="Rectangle 85">
              <a:extLst>
                <a:ext uri="{FF2B5EF4-FFF2-40B4-BE49-F238E27FC236}">
                  <a16:creationId xmlns:a16="http://schemas.microsoft.com/office/drawing/2014/main" id="{199524E3-B19C-4317-A72C-33D18785470D}"/>
                </a:ext>
              </a:extLst>
            </p:cNvPr>
            <p:cNvSpPr/>
            <p:nvPr/>
          </p:nvSpPr>
          <p:spPr>
            <a:xfrm>
              <a:off x="4087630" y="2541044"/>
              <a:ext cx="1672253" cy="363736"/>
            </a:xfrm>
            <a:prstGeom prst="rect">
              <a:avLst/>
            </a:prstGeom>
          </p:spPr>
          <p:txBody>
            <a:bodyPr wrap="none">
              <a:noAutofit/>
            </a:bodyPr>
            <a:lstStyle/>
            <a:p>
              <a:pPr algn="ctr"/>
              <a:r>
                <a:rPr lang="fr-FR" sz="1200" dirty="0">
                  <a:solidFill>
                    <a:srgbClr val="494948"/>
                  </a:solidFill>
                  <a:latin typeface="Abadi" panose="020B0604020104020204" pitchFamily="34" charset="0"/>
                  <a:ea typeface="+mj-ea"/>
                  <a:cs typeface="+mj-cs"/>
                </a:rPr>
                <a:t>FABRICATION
</a:t>
              </a:r>
              <a:endParaRPr lang="en-GB" sz="800" dirty="0">
                <a:solidFill>
                  <a:srgbClr val="494948"/>
                </a:solidFill>
              </a:endParaRPr>
            </a:p>
          </p:txBody>
        </p:sp>
        <p:pic>
          <p:nvPicPr>
            <p:cNvPr id="93" name="Graphique 92">
              <a:extLst>
                <a:ext uri="{FF2B5EF4-FFF2-40B4-BE49-F238E27FC236}">
                  <a16:creationId xmlns:a16="http://schemas.microsoft.com/office/drawing/2014/main" id="{3CCADD86-C214-423A-AD22-4A4091F6A81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06256" y="1864478"/>
              <a:ext cx="635000" cy="635000"/>
            </a:xfrm>
            <a:prstGeom prst="rect">
              <a:avLst/>
            </a:prstGeom>
          </p:spPr>
        </p:pic>
        <p:grpSp>
          <p:nvGrpSpPr>
            <p:cNvPr id="103" name="Groupe 102">
              <a:extLst>
                <a:ext uri="{FF2B5EF4-FFF2-40B4-BE49-F238E27FC236}">
                  <a16:creationId xmlns:a16="http://schemas.microsoft.com/office/drawing/2014/main" id="{7CD71B63-3C53-4EA9-9BC7-C1F8E8DCD6B3}"/>
                </a:ext>
              </a:extLst>
            </p:cNvPr>
            <p:cNvGrpSpPr/>
            <p:nvPr/>
          </p:nvGrpSpPr>
          <p:grpSpPr>
            <a:xfrm>
              <a:off x="4633119" y="3209305"/>
              <a:ext cx="581275" cy="270626"/>
              <a:chOff x="5773834" y="3240127"/>
              <a:chExt cx="581275" cy="270626"/>
            </a:xfrm>
          </p:grpSpPr>
          <p:sp>
            <p:nvSpPr>
              <p:cNvPr id="104" name="Étoile : 5 branches 103">
                <a:extLst>
                  <a:ext uri="{FF2B5EF4-FFF2-40B4-BE49-F238E27FC236}">
                    <a16:creationId xmlns:a16="http://schemas.microsoft.com/office/drawing/2014/main" id="{15D589D3-C59D-48F6-8CCC-5893735D1697}"/>
                  </a:ext>
                </a:extLst>
              </p:cNvPr>
              <p:cNvSpPr/>
              <p:nvPr/>
            </p:nvSpPr>
            <p:spPr>
              <a:xfrm>
                <a:off x="5773834" y="3240127"/>
                <a:ext cx="270626" cy="270626"/>
              </a:xfrm>
              <a:prstGeom prst="star5">
                <a:avLst/>
              </a:prstGeom>
              <a:solidFill>
                <a:srgbClr val="F07D00"/>
              </a:solid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5" name="Étoile : 5 branches 104">
                <a:extLst>
                  <a:ext uri="{FF2B5EF4-FFF2-40B4-BE49-F238E27FC236}">
                    <a16:creationId xmlns:a16="http://schemas.microsoft.com/office/drawing/2014/main" id="{7E38E7FA-937C-4412-8F4D-CFEEDF84682C}"/>
                  </a:ext>
                </a:extLst>
              </p:cNvPr>
              <p:cNvSpPr/>
              <p:nvPr/>
            </p:nvSpPr>
            <p:spPr>
              <a:xfrm>
                <a:off x="6084483" y="3240127"/>
                <a:ext cx="270626" cy="270626"/>
              </a:xfrm>
              <a:prstGeom prst="star5">
                <a:avLst/>
              </a:prstGeom>
              <a:solidFill>
                <a:srgbClr val="F07D00"/>
              </a:solid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grpSp>
        <p:nvGrpSpPr>
          <p:cNvPr id="10" name="Groupe 9">
            <a:extLst>
              <a:ext uri="{FF2B5EF4-FFF2-40B4-BE49-F238E27FC236}">
                <a16:creationId xmlns:a16="http://schemas.microsoft.com/office/drawing/2014/main" id="{9B39BD15-63FE-4850-8E29-07DDC2A6D96C}"/>
              </a:ext>
            </a:extLst>
          </p:cNvPr>
          <p:cNvGrpSpPr/>
          <p:nvPr/>
        </p:nvGrpSpPr>
        <p:grpSpPr>
          <a:xfrm>
            <a:off x="7757533" y="1831237"/>
            <a:ext cx="1851249" cy="2559004"/>
            <a:chOff x="7938604" y="1831237"/>
            <a:chExt cx="1851249" cy="2559004"/>
          </a:xfrm>
        </p:grpSpPr>
        <p:sp>
          <p:nvSpPr>
            <p:cNvPr id="84" name="Flèche : pentagone 83">
              <a:extLst>
                <a:ext uri="{FF2B5EF4-FFF2-40B4-BE49-F238E27FC236}">
                  <a16:creationId xmlns:a16="http://schemas.microsoft.com/office/drawing/2014/main" id="{80FADC18-F097-418D-9AAE-B09736FEE7B7}"/>
                </a:ext>
              </a:extLst>
            </p:cNvPr>
            <p:cNvSpPr/>
            <p:nvPr/>
          </p:nvSpPr>
          <p:spPr>
            <a:xfrm>
              <a:off x="8143427" y="1831237"/>
              <a:ext cx="1646426" cy="970075"/>
            </a:xfrm>
            <a:prstGeom prst="homePlate">
              <a:avLst/>
            </a:prstGeom>
            <a:solidFill>
              <a:srgbClr val="EA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8" name="Rectangle 87">
              <a:extLst>
                <a:ext uri="{FF2B5EF4-FFF2-40B4-BE49-F238E27FC236}">
                  <a16:creationId xmlns:a16="http://schemas.microsoft.com/office/drawing/2014/main" id="{53F3209F-9918-4DB4-9B26-7855D80C4079}"/>
                </a:ext>
              </a:extLst>
            </p:cNvPr>
            <p:cNvSpPr/>
            <p:nvPr/>
          </p:nvSpPr>
          <p:spPr>
            <a:xfrm>
              <a:off x="7938604" y="2541044"/>
              <a:ext cx="1737976" cy="363736"/>
            </a:xfrm>
            <a:prstGeom prst="rect">
              <a:avLst/>
            </a:prstGeom>
          </p:spPr>
          <p:txBody>
            <a:bodyPr wrap="none">
              <a:noAutofit/>
            </a:bodyPr>
            <a:lstStyle/>
            <a:p>
              <a:pPr algn="ctr"/>
              <a:r>
                <a:rPr lang="fr-FR" sz="1200" dirty="0">
                  <a:solidFill>
                    <a:srgbClr val="494948"/>
                  </a:solidFill>
                  <a:latin typeface="Abadi" panose="020B0604020104020204" pitchFamily="34" charset="0"/>
                  <a:ea typeface="+mj-ea"/>
                  <a:cs typeface="+mj-cs"/>
                </a:rPr>
                <a:t>DISTRIBUTION</a:t>
              </a:r>
              <a:endParaRPr lang="en-GB" sz="800" dirty="0">
                <a:solidFill>
                  <a:srgbClr val="494948"/>
                </a:solidFill>
              </a:endParaRPr>
            </a:p>
          </p:txBody>
        </p:sp>
        <p:pic>
          <p:nvPicPr>
            <p:cNvPr id="91" name="Graphique 90">
              <a:extLst>
                <a:ext uri="{FF2B5EF4-FFF2-40B4-BE49-F238E27FC236}">
                  <a16:creationId xmlns:a16="http://schemas.microsoft.com/office/drawing/2014/main" id="{C97AC72C-A636-4DC3-9A54-2B3BFB4D8440}"/>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490092" y="1904403"/>
              <a:ext cx="635001" cy="635001"/>
            </a:xfrm>
            <a:prstGeom prst="rect">
              <a:avLst/>
            </a:prstGeom>
          </p:spPr>
        </p:pic>
        <p:sp>
          <p:nvSpPr>
            <p:cNvPr id="109" name="Étoile : 5 branches 108">
              <a:extLst>
                <a:ext uri="{FF2B5EF4-FFF2-40B4-BE49-F238E27FC236}">
                  <a16:creationId xmlns:a16="http://schemas.microsoft.com/office/drawing/2014/main" id="{4B945232-F16E-4E24-B377-9C2826710C77}"/>
                </a:ext>
              </a:extLst>
            </p:cNvPr>
            <p:cNvSpPr/>
            <p:nvPr/>
          </p:nvSpPr>
          <p:spPr>
            <a:xfrm>
              <a:off x="8672279" y="3209305"/>
              <a:ext cx="270626" cy="270626"/>
            </a:xfrm>
            <a:prstGeom prst="star5">
              <a:avLst/>
            </a:prstGeom>
            <a:solidFill>
              <a:srgbClr val="F07D00"/>
            </a:solid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nvGrpSpPr>
            <p:cNvPr id="110" name="Groupe 109">
              <a:extLst>
                <a:ext uri="{FF2B5EF4-FFF2-40B4-BE49-F238E27FC236}">
                  <a16:creationId xmlns:a16="http://schemas.microsoft.com/office/drawing/2014/main" id="{DB1F1D76-4B27-49B2-948B-585234539464}"/>
                </a:ext>
              </a:extLst>
            </p:cNvPr>
            <p:cNvGrpSpPr/>
            <p:nvPr/>
          </p:nvGrpSpPr>
          <p:grpSpPr>
            <a:xfrm>
              <a:off x="8363901" y="4112328"/>
              <a:ext cx="887383" cy="277913"/>
              <a:chOff x="8627740" y="4752849"/>
              <a:chExt cx="887383" cy="277913"/>
            </a:xfrm>
            <a:solidFill>
              <a:srgbClr val="494948"/>
            </a:solidFill>
          </p:grpSpPr>
          <p:sp>
            <p:nvSpPr>
              <p:cNvPr id="111" name="Étoile : 5 branches 110">
                <a:extLst>
                  <a:ext uri="{FF2B5EF4-FFF2-40B4-BE49-F238E27FC236}">
                    <a16:creationId xmlns:a16="http://schemas.microsoft.com/office/drawing/2014/main" id="{95CAED7C-D0A6-4AAE-81A8-646E5EDAE595}"/>
                  </a:ext>
                </a:extLst>
              </p:cNvPr>
              <p:cNvSpPr/>
              <p:nvPr/>
            </p:nvSpPr>
            <p:spPr>
              <a:xfrm>
                <a:off x="8627740" y="4752849"/>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2" name="Étoile : 5 branches 111">
                <a:extLst>
                  <a:ext uri="{FF2B5EF4-FFF2-40B4-BE49-F238E27FC236}">
                    <a16:creationId xmlns:a16="http://schemas.microsoft.com/office/drawing/2014/main" id="{ADEC51DD-F252-46F9-B75C-3AB4B12F7AFE}"/>
                  </a:ext>
                </a:extLst>
              </p:cNvPr>
              <p:cNvSpPr/>
              <p:nvPr/>
            </p:nvSpPr>
            <p:spPr>
              <a:xfrm>
                <a:off x="8938389" y="4756351"/>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3" name="Étoile : 5 branches 112">
                <a:extLst>
                  <a:ext uri="{FF2B5EF4-FFF2-40B4-BE49-F238E27FC236}">
                    <a16:creationId xmlns:a16="http://schemas.microsoft.com/office/drawing/2014/main" id="{44420146-E821-4F23-B214-668C5FC16F80}"/>
                  </a:ext>
                </a:extLst>
              </p:cNvPr>
              <p:cNvSpPr/>
              <p:nvPr/>
            </p:nvSpPr>
            <p:spPr>
              <a:xfrm>
                <a:off x="9244497" y="4760136"/>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grpSp>
        <p:nvGrpSpPr>
          <p:cNvPr id="9" name="Groupe 8">
            <a:extLst>
              <a:ext uri="{FF2B5EF4-FFF2-40B4-BE49-F238E27FC236}">
                <a16:creationId xmlns:a16="http://schemas.microsoft.com/office/drawing/2014/main" id="{C8AE5F07-A60A-4D53-A9D2-7DD80E7915AB}"/>
              </a:ext>
            </a:extLst>
          </p:cNvPr>
          <p:cNvGrpSpPr/>
          <p:nvPr/>
        </p:nvGrpSpPr>
        <p:grpSpPr>
          <a:xfrm>
            <a:off x="5968358" y="1831237"/>
            <a:ext cx="1851249" cy="2568730"/>
            <a:chOff x="6004572" y="1831237"/>
            <a:chExt cx="1851249" cy="2568730"/>
          </a:xfrm>
        </p:grpSpPr>
        <p:sp>
          <p:nvSpPr>
            <p:cNvPr id="83" name="Flèche : pentagone 82">
              <a:extLst>
                <a:ext uri="{FF2B5EF4-FFF2-40B4-BE49-F238E27FC236}">
                  <a16:creationId xmlns:a16="http://schemas.microsoft.com/office/drawing/2014/main" id="{AA2D1EA3-DFEA-4286-B8A7-48505A1C715F}"/>
                </a:ext>
              </a:extLst>
            </p:cNvPr>
            <p:cNvSpPr/>
            <p:nvPr/>
          </p:nvSpPr>
          <p:spPr>
            <a:xfrm>
              <a:off x="6209395" y="1831237"/>
              <a:ext cx="1646426" cy="970075"/>
            </a:xfrm>
            <a:prstGeom prst="homePlate">
              <a:avLst/>
            </a:prstGeom>
            <a:solidFill>
              <a:srgbClr val="EA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87" name="Rectangle 86">
              <a:extLst>
                <a:ext uri="{FF2B5EF4-FFF2-40B4-BE49-F238E27FC236}">
                  <a16:creationId xmlns:a16="http://schemas.microsoft.com/office/drawing/2014/main" id="{8792C776-8AFE-4553-8311-0641CDC7FE8E}"/>
                </a:ext>
              </a:extLst>
            </p:cNvPr>
            <p:cNvSpPr/>
            <p:nvPr/>
          </p:nvSpPr>
          <p:spPr>
            <a:xfrm>
              <a:off x="6004572" y="2541044"/>
              <a:ext cx="1697901" cy="363736"/>
            </a:xfrm>
            <a:prstGeom prst="rect">
              <a:avLst/>
            </a:prstGeom>
          </p:spPr>
          <p:txBody>
            <a:bodyPr wrap="none">
              <a:noAutofit/>
            </a:bodyPr>
            <a:lstStyle/>
            <a:p>
              <a:pPr algn="ctr"/>
              <a:r>
                <a:rPr lang="fr-FR" sz="1200" dirty="0">
                  <a:solidFill>
                    <a:srgbClr val="494948"/>
                  </a:solidFill>
                  <a:latin typeface="Abadi" panose="020B0604020104020204" pitchFamily="34" charset="0"/>
                  <a:ea typeface="+mj-ea"/>
                  <a:cs typeface="+mj-cs"/>
                </a:rPr>
                <a:t>INTÉGRATION</a:t>
              </a:r>
              <a:endParaRPr lang="en-GB" sz="800" dirty="0">
                <a:solidFill>
                  <a:srgbClr val="494948"/>
                </a:solidFill>
              </a:endParaRPr>
            </a:p>
          </p:txBody>
        </p:sp>
        <p:pic>
          <p:nvPicPr>
            <p:cNvPr id="92" name="Graphique 91">
              <a:extLst>
                <a:ext uri="{FF2B5EF4-FFF2-40B4-BE49-F238E27FC236}">
                  <a16:creationId xmlns:a16="http://schemas.microsoft.com/office/drawing/2014/main" id="{DDFBA20F-F0AC-4825-817F-A5610912310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6551280" y="1934421"/>
              <a:ext cx="550896" cy="550896"/>
            </a:xfrm>
            <a:prstGeom prst="rect">
              <a:avLst/>
            </a:prstGeom>
          </p:spPr>
        </p:pic>
        <p:grpSp>
          <p:nvGrpSpPr>
            <p:cNvPr id="106" name="Groupe 105">
              <a:extLst>
                <a:ext uri="{FF2B5EF4-FFF2-40B4-BE49-F238E27FC236}">
                  <a16:creationId xmlns:a16="http://schemas.microsoft.com/office/drawing/2014/main" id="{F515DC8D-1548-4D4F-82D3-8F90B55C1B6C}"/>
                </a:ext>
              </a:extLst>
            </p:cNvPr>
            <p:cNvGrpSpPr/>
            <p:nvPr/>
          </p:nvGrpSpPr>
          <p:grpSpPr>
            <a:xfrm>
              <a:off x="6587115" y="3207554"/>
              <a:ext cx="581275" cy="274128"/>
              <a:chOff x="6527933" y="3733860"/>
              <a:chExt cx="581275" cy="274128"/>
            </a:xfrm>
            <a:solidFill>
              <a:srgbClr val="F07D00"/>
            </a:solidFill>
          </p:grpSpPr>
          <p:sp>
            <p:nvSpPr>
              <p:cNvPr id="107" name="Étoile : 5 branches 106">
                <a:extLst>
                  <a:ext uri="{FF2B5EF4-FFF2-40B4-BE49-F238E27FC236}">
                    <a16:creationId xmlns:a16="http://schemas.microsoft.com/office/drawing/2014/main" id="{62945698-4143-4827-AB0E-9811A1FB87BE}"/>
                  </a:ext>
                </a:extLst>
              </p:cNvPr>
              <p:cNvSpPr/>
              <p:nvPr/>
            </p:nvSpPr>
            <p:spPr>
              <a:xfrm>
                <a:off x="6527933" y="3733860"/>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08" name="Étoile : 5 branches 107">
                <a:extLst>
                  <a:ext uri="{FF2B5EF4-FFF2-40B4-BE49-F238E27FC236}">
                    <a16:creationId xmlns:a16="http://schemas.microsoft.com/office/drawing/2014/main" id="{64C6BE03-37CF-4475-9905-AF409142E5BB}"/>
                  </a:ext>
                </a:extLst>
              </p:cNvPr>
              <p:cNvSpPr/>
              <p:nvPr/>
            </p:nvSpPr>
            <p:spPr>
              <a:xfrm>
                <a:off x="6838582" y="3737362"/>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114" name="Groupe 113">
              <a:extLst>
                <a:ext uri="{FF2B5EF4-FFF2-40B4-BE49-F238E27FC236}">
                  <a16:creationId xmlns:a16="http://schemas.microsoft.com/office/drawing/2014/main" id="{D7612B57-D1C8-4818-8A4C-14686C4F398B}"/>
                </a:ext>
              </a:extLst>
            </p:cNvPr>
            <p:cNvGrpSpPr/>
            <p:nvPr/>
          </p:nvGrpSpPr>
          <p:grpSpPr>
            <a:xfrm>
              <a:off x="6587115" y="4125839"/>
              <a:ext cx="581275" cy="274128"/>
              <a:chOff x="6527933" y="3733860"/>
              <a:chExt cx="581275" cy="274128"/>
            </a:xfrm>
            <a:solidFill>
              <a:srgbClr val="494948"/>
            </a:solidFill>
          </p:grpSpPr>
          <p:sp>
            <p:nvSpPr>
              <p:cNvPr id="115" name="Étoile : 5 branches 114">
                <a:extLst>
                  <a:ext uri="{FF2B5EF4-FFF2-40B4-BE49-F238E27FC236}">
                    <a16:creationId xmlns:a16="http://schemas.microsoft.com/office/drawing/2014/main" id="{9D882F0E-2758-4775-8170-8B898CBC60AF}"/>
                  </a:ext>
                </a:extLst>
              </p:cNvPr>
              <p:cNvSpPr/>
              <p:nvPr/>
            </p:nvSpPr>
            <p:spPr>
              <a:xfrm>
                <a:off x="6527933" y="3733860"/>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116" name="Étoile : 5 branches 115">
                <a:extLst>
                  <a:ext uri="{FF2B5EF4-FFF2-40B4-BE49-F238E27FC236}">
                    <a16:creationId xmlns:a16="http://schemas.microsoft.com/office/drawing/2014/main" id="{7FD27C72-ED02-4D67-BB4B-356EE6D9A655}"/>
                  </a:ext>
                </a:extLst>
              </p:cNvPr>
              <p:cNvSpPr/>
              <p:nvPr/>
            </p:nvSpPr>
            <p:spPr>
              <a:xfrm>
                <a:off x="6838582" y="3737362"/>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sp>
        <p:nvSpPr>
          <p:cNvPr id="117" name="Rectangle 116">
            <a:extLst>
              <a:ext uri="{FF2B5EF4-FFF2-40B4-BE49-F238E27FC236}">
                <a16:creationId xmlns:a16="http://schemas.microsoft.com/office/drawing/2014/main" id="{692C9447-A7AE-44C7-84A2-7462AFC1CF1C}"/>
              </a:ext>
            </a:extLst>
          </p:cNvPr>
          <p:cNvSpPr/>
          <p:nvPr/>
        </p:nvSpPr>
        <p:spPr>
          <a:xfrm>
            <a:off x="2582896" y="3948422"/>
            <a:ext cx="8900541" cy="658800"/>
          </a:xfrm>
          <a:prstGeom prst="rect">
            <a:avLst/>
          </a:prstGeom>
          <a:no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e 10">
            <a:extLst>
              <a:ext uri="{FF2B5EF4-FFF2-40B4-BE49-F238E27FC236}">
                <a16:creationId xmlns:a16="http://schemas.microsoft.com/office/drawing/2014/main" id="{8B631E93-4D45-4D8B-8B76-95AE40E78132}"/>
              </a:ext>
            </a:extLst>
          </p:cNvPr>
          <p:cNvGrpSpPr/>
          <p:nvPr/>
        </p:nvGrpSpPr>
        <p:grpSpPr>
          <a:xfrm>
            <a:off x="9482213" y="1854876"/>
            <a:ext cx="1924342" cy="2545091"/>
            <a:chOff x="9799082" y="1854876"/>
            <a:chExt cx="1924342" cy="2545091"/>
          </a:xfrm>
        </p:grpSpPr>
        <p:sp>
          <p:nvSpPr>
            <p:cNvPr id="47" name="Flèche : pentagone 46">
              <a:extLst>
                <a:ext uri="{FF2B5EF4-FFF2-40B4-BE49-F238E27FC236}">
                  <a16:creationId xmlns:a16="http://schemas.microsoft.com/office/drawing/2014/main" id="{63F74A8B-D29C-4BCB-AB35-17B9D2DC28C3}"/>
                </a:ext>
              </a:extLst>
            </p:cNvPr>
            <p:cNvSpPr/>
            <p:nvPr/>
          </p:nvSpPr>
          <p:spPr>
            <a:xfrm>
              <a:off x="10076998" y="1854876"/>
              <a:ext cx="1646426" cy="970075"/>
            </a:xfrm>
            <a:prstGeom prst="homePlate">
              <a:avLst/>
            </a:prstGeom>
            <a:solidFill>
              <a:srgbClr val="EAEA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48" name="Rectangle 47">
              <a:extLst>
                <a:ext uri="{FF2B5EF4-FFF2-40B4-BE49-F238E27FC236}">
                  <a16:creationId xmlns:a16="http://schemas.microsoft.com/office/drawing/2014/main" id="{DDBC8621-D40B-4489-B723-8DEC2EEBC7E1}"/>
                </a:ext>
              </a:extLst>
            </p:cNvPr>
            <p:cNvSpPr/>
            <p:nvPr/>
          </p:nvSpPr>
          <p:spPr>
            <a:xfrm>
              <a:off x="9799082" y="2542294"/>
              <a:ext cx="1737976" cy="363736"/>
            </a:xfrm>
            <a:prstGeom prst="rect">
              <a:avLst/>
            </a:prstGeom>
          </p:spPr>
          <p:txBody>
            <a:bodyPr wrap="none">
              <a:noAutofit/>
            </a:bodyPr>
            <a:lstStyle/>
            <a:p>
              <a:pPr algn="ctr"/>
              <a:r>
                <a:rPr lang="fr-FR" sz="1200" dirty="0">
                  <a:solidFill>
                    <a:srgbClr val="494948"/>
                  </a:solidFill>
                  <a:latin typeface="Abadi" panose="020B0604020104020204" pitchFamily="34" charset="0"/>
                  <a:ea typeface="+mj-ea"/>
                  <a:cs typeface="+mj-cs"/>
                </a:rPr>
                <a:t>SERVICES</a:t>
              </a:r>
              <a:endParaRPr lang="en-GB" sz="800" dirty="0">
                <a:solidFill>
                  <a:srgbClr val="494948"/>
                </a:solidFill>
              </a:endParaRPr>
            </a:p>
          </p:txBody>
        </p:sp>
        <p:grpSp>
          <p:nvGrpSpPr>
            <p:cNvPr id="49" name="Groupe 48">
              <a:extLst>
                <a:ext uri="{FF2B5EF4-FFF2-40B4-BE49-F238E27FC236}">
                  <a16:creationId xmlns:a16="http://schemas.microsoft.com/office/drawing/2014/main" id="{99D47B3B-49AD-47BE-A184-4E307DB6C191}"/>
                </a:ext>
              </a:extLst>
            </p:cNvPr>
            <p:cNvGrpSpPr/>
            <p:nvPr/>
          </p:nvGrpSpPr>
          <p:grpSpPr>
            <a:xfrm>
              <a:off x="10349205" y="3207554"/>
              <a:ext cx="581275" cy="274128"/>
              <a:chOff x="6627520" y="3733860"/>
              <a:chExt cx="581275" cy="274128"/>
            </a:xfrm>
            <a:solidFill>
              <a:srgbClr val="F07D00"/>
            </a:solidFill>
          </p:grpSpPr>
          <p:sp>
            <p:nvSpPr>
              <p:cNvPr id="50" name="Étoile : 5 branches 49">
                <a:extLst>
                  <a:ext uri="{FF2B5EF4-FFF2-40B4-BE49-F238E27FC236}">
                    <a16:creationId xmlns:a16="http://schemas.microsoft.com/office/drawing/2014/main" id="{00099D22-5FD2-4BA7-8FEE-4C12A682EFE0}"/>
                  </a:ext>
                </a:extLst>
              </p:cNvPr>
              <p:cNvSpPr/>
              <p:nvPr/>
            </p:nvSpPr>
            <p:spPr>
              <a:xfrm>
                <a:off x="6627520" y="3733860"/>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1" name="Étoile : 5 branches 50">
                <a:extLst>
                  <a:ext uri="{FF2B5EF4-FFF2-40B4-BE49-F238E27FC236}">
                    <a16:creationId xmlns:a16="http://schemas.microsoft.com/office/drawing/2014/main" id="{4F7F9648-F502-42E6-A738-FF23FBA20CEE}"/>
                  </a:ext>
                </a:extLst>
              </p:cNvPr>
              <p:cNvSpPr/>
              <p:nvPr/>
            </p:nvSpPr>
            <p:spPr>
              <a:xfrm>
                <a:off x="6938169" y="3737362"/>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grpSp>
          <p:nvGrpSpPr>
            <p:cNvPr id="52" name="Groupe 51">
              <a:extLst>
                <a:ext uri="{FF2B5EF4-FFF2-40B4-BE49-F238E27FC236}">
                  <a16:creationId xmlns:a16="http://schemas.microsoft.com/office/drawing/2014/main" id="{9A52569C-E1CD-40D8-AF4C-3DA3E0CBAD47}"/>
                </a:ext>
              </a:extLst>
            </p:cNvPr>
            <p:cNvGrpSpPr/>
            <p:nvPr/>
          </p:nvGrpSpPr>
          <p:grpSpPr>
            <a:xfrm>
              <a:off x="10349205" y="4125839"/>
              <a:ext cx="581275" cy="274128"/>
              <a:chOff x="6627520" y="3733860"/>
              <a:chExt cx="581275" cy="274128"/>
            </a:xfrm>
            <a:solidFill>
              <a:srgbClr val="494948"/>
            </a:solidFill>
          </p:grpSpPr>
          <p:sp>
            <p:nvSpPr>
              <p:cNvPr id="53" name="Étoile : 5 branches 52">
                <a:extLst>
                  <a:ext uri="{FF2B5EF4-FFF2-40B4-BE49-F238E27FC236}">
                    <a16:creationId xmlns:a16="http://schemas.microsoft.com/office/drawing/2014/main" id="{6F3AA5E5-DEF2-4DE5-984C-8CB6120BA770}"/>
                  </a:ext>
                </a:extLst>
              </p:cNvPr>
              <p:cNvSpPr/>
              <p:nvPr/>
            </p:nvSpPr>
            <p:spPr>
              <a:xfrm>
                <a:off x="6627520" y="3733860"/>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4" name="Étoile : 5 branches 53">
                <a:extLst>
                  <a:ext uri="{FF2B5EF4-FFF2-40B4-BE49-F238E27FC236}">
                    <a16:creationId xmlns:a16="http://schemas.microsoft.com/office/drawing/2014/main" id="{E5542746-7EEF-4236-86B3-DCCFD8A09870}"/>
                  </a:ext>
                </a:extLst>
              </p:cNvPr>
              <p:cNvSpPr/>
              <p:nvPr/>
            </p:nvSpPr>
            <p:spPr>
              <a:xfrm>
                <a:off x="6938169" y="3737362"/>
                <a:ext cx="270626" cy="270626"/>
              </a:xfrm>
              <a:prstGeom prst="star5">
                <a:avLst/>
              </a:prstGeom>
              <a:grpFill/>
              <a:ln>
                <a:solidFill>
                  <a:srgbClr val="EAEAEB"/>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grpSp>
        <p:pic>
          <p:nvPicPr>
            <p:cNvPr id="7" name="Graphique 6">
              <a:extLst>
                <a:ext uri="{FF2B5EF4-FFF2-40B4-BE49-F238E27FC236}">
                  <a16:creationId xmlns:a16="http://schemas.microsoft.com/office/drawing/2014/main" id="{2F4D4780-DD7B-48B2-BFC1-8BF7D354021C}"/>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0368522" y="1952020"/>
              <a:ext cx="599095" cy="599095"/>
            </a:xfrm>
            <a:prstGeom prst="rect">
              <a:avLst/>
            </a:prstGeom>
          </p:spPr>
        </p:pic>
      </p:grpSp>
      <p:sp>
        <p:nvSpPr>
          <p:cNvPr id="12" name="Espace réservé du texte 11">
            <a:extLst>
              <a:ext uri="{FF2B5EF4-FFF2-40B4-BE49-F238E27FC236}">
                <a16:creationId xmlns:a16="http://schemas.microsoft.com/office/drawing/2014/main" id="{04277DCB-457E-42BD-B311-D2F99E231967}"/>
              </a:ext>
            </a:extLst>
          </p:cNvPr>
          <p:cNvSpPr>
            <a:spLocks noGrp="1"/>
          </p:cNvSpPr>
          <p:nvPr>
            <p:ph type="body" sz="quarter" idx="13"/>
          </p:nvPr>
        </p:nvSpPr>
        <p:spPr/>
        <p:txBody>
          <a:bodyPr/>
          <a:lstStyle/>
          <a:p>
            <a:endParaRPr lang="en-GB"/>
          </a:p>
        </p:txBody>
      </p:sp>
    </p:spTree>
    <p:extLst>
      <p:ext uri="{BB962C8B-B14F-4D97-AF65-F5344CB8AC3E}">
        <p14:creationId xmlns:p14="http://schemas.microsoft.com/office/powerpoint/2010/main" val="2725969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3428ED-C959-4458-8D17-1A914F98BA5A}"/>
              </a:ext>
            </a:extLst>
          </p:cNvPr>
          <p:cNvSpPr>
            <a:spLocks noGrp="1"/>
          </p:cNvSpPr>
          <p:nvPr>
            <p:ph type="title"/>
          </p:nvPr>
        </p:nvSpPr>
        <p:spPr/>
        <p:txBody>
          <a:bodyPr/>
          <a:lstStyle/>
          <a:p>
            <a:r>
              <a:rPr lang="fr-FR" dirty="0"/>
              <a:t>Des positionnements de marché complémentaires</a:t>
            </a:r>
          </a:p>
        </p:txBody>
      </p:sp>
      <p:sp>
        <p:nvSpPr>
          <p:cNvPr id="4" name="Espace réservé du pied de page 3">
            <a:extLst>
              <a:ext uri="{FF2B5EF4-FFF2-40B4-BE49-F238E27FC236}">
                <a16:creationId xmlns:a16="http://schemas.microsoft.com/office/drawing/2014/main" id="{A23D4A75-F462-47FA-962D-6FADEF43DBFE}"/>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2B7CB141-88B8-41CE-BA39-1B1C48940E5C}"/>
              </a:ext>
            </a:extLst>
          </p:cNvPr>
          <p:cNvSpPr>
            <a:spLocks noGrp="1"/>
          </p:cNvSpPr>
          <p:nvPr>
            <p:ph type="sldNum" sz="quarter" idx="12"/>
          </p:nvPr>
        </p:nvSpPr>
        <p:spPr/>
        <p:txBody>
          <a:bodyPr/>
          <a:lstStyle/>
          <a:p>
            <a:fld id="{964486D4-D654-4480-BC70-181118A9BD87}" type="slidenum">
              <a:rPr lang="fr-FR" smtClean="0"/>
              <a:pPr/>
              <a:t>12</a:t>
            </a:fld>
            <a:endParaRPr lang="fr-FR" dirty="0"/>
          </a:p>
        </p:txBody>
      </p:sp>
      <p:sp>
        <p:nvSpPr>
          <p:cNvPr id="49" name="ZoneTexte 48">
            <a:extLst>
              <a:ext uri="{FF2B5EF4-FFF2-40B4-BE49-F238E27FC236}">
                <a16:creationId xmlns:a16="http://schemas.microsoft.com/office/drawing/2014/main" id="{88E59000-22B3-49C4-96F6-4EDB9CBE55BB}"/>
              </a:ext>
            </a:extLst>
          </p:cNvPr>
          <p:cNvSpPr txBox="1"/>
          <p:nvPr/>
        </p:nvSpPr>
        <p:spPr>
          <a:xfrm>
            <a:off x="2071311" y="5586739"/>
            <a:ext cx="7229443" cy="550247"/>
          </a:xfrm>
          <a:prstGeom prst="rightArrow">
            <a:avLst/>
          </a:prstGeom>
          <a:solidFill>
            <a:schemeClr val="bg1">
              <a:lumMod val="85000"/>
            </a:schemeClr>
          </a:solidFill>
        </p:spPr>
        <p:txBody>
          <a:bodyPr wrap="square" rtlCol="0">
            <a:spAutoFit/>
          </a:bodyPr>
          <a:lstStyle/>
          <a:p>
            <a:pPr algn="ctr"/>
            <a:r>
              <a:rPr lang="fr-FR" sz="1200" dirty="0">
                <a:latin typeface="Abadi" panose="020B0604020104020204" pitchFamily="34" charset="0"/>
              </a:rPr>
              <a:t>PRICE POSITIONING</a:t>
            </a:r>
          </a:p>
        </p:txBody>
      </p:sp>
      <p:sp>
        <p:nvSpPr>
          <p:cNvPr id="63" name="Rectangle : coins arrondis 62">
            <a:extLst>
              <a:ext uri="{FF2B5EF4-FFF2-40B4-BE49-F238E27FC236}">
                <a16:creationId xmlns:a16="http://schemas.microsoft.com/office/drawing/2014/main" id="{E4018B4D-D929-4D5F-A67F-B61D66DAE5DD}"/>
              </a:ext>
            </a:extLst>
          </p:cNvPr>
          <p:cNvSpPr/>
          <p:nvPr/>
        </p:nvSpPr>
        <p:spPr>
          <a:xfrm>
            <a:off x="2207106" y="2764636"/>
            <a:ext cx="3805237" cy="1655557"/>
          </a:xfrm>
          <a:prstGeom prst="roundRect">
            <a:avLst>
              <a:gd name="adj" fmla="val 21927"/>
            </a:avLst>
          </a:prstGeom>
          <a:solidFill>
            <a:srgbClr val="49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6" name="Rectangle : coins arrondis 65">
            <a:extLst>
              <a:ext uri="{FF2B5EF4-FFF2-40B4-BE49-F238E27FC236}">
                <a16:creationId xmlns:a16="http://schemas.microsoft.com/office/drawing/2014/main" id="{A6549191-A0B8-40D3-AFFA-C36E5664F68A}"/>
              </a:ext>
            </a:extLst>
          </p:cNvPr>
          <p:cNvSpPr/>
          <p:nvPr/>
        </p:nvSpPr>
        <p:spPr>
          <a:xfrm>
            <a:off x="5451566" y="1933367"/>
            <a:ext cx="3568116" cy="1317977"/>
          </a:xfrm>
          <a:prstGeom prst="roundRect">
            <a:avLst>
              <a:gd name="adj" fmla="val 25378"/>
            </a:avLst>
          </a:prstGeom>
          <a:solidFill>
            <a:srgbClr val="FFFFFF"/>
          </a:solidFill>
          <a:ln w="19050">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3" name="ZoneTexte 82">
            <a:extLst>
              <a:ext uri="{FF2B5EF4-FFF2-40B4-BE49-F238E27FC236}">
                <a16:creationId xmlns:a16="http://schemas.microsoft.com/office/drawing/2014/main" id="{4AB03312-3829-4EC3-9FD2-5EDDC6E5FDC4}"/>
              </a:ext>
            </a:extLst>
          </p:cNvPr>
          <p:cNvSpPr txBox="1"/>
          <p:nvPr/>
        </p:nvSpPr>
        <p:spPr>
          <a:xfrm rot="16200000">
            <a:off x="-481575" y="3024393"/>
            <a:ext cx="4250729" cy="550247"/>
          </a:xfrm>
          <a:prstGeom prst="rightArrow">
            <a:avLst/>
          </a:prstGeom>
          <a:solidFill>
            <a:schemeClr val="bg1">
              <a:lumMod val="85000"/>
            </a:schemeClr>
          </a:solidFill>
        </p:spPr>
        <p:txBody>
          <a:bodyPr wrap="square" rtlCol="0">
            <a:spAutoFit/>
          </a:bodyPr>
          <a:lstStyle>
            <a:defPPr>
              <a:defRPr lang="fr-FR"/>
            </a:defPPr>
            <a:lvl1pPr algn="ctr">
              <a:defRPr sz="1200">
                <a:latin typeface="Abadi" panose="020B0604020104020204" pitchFamily="34" charset="0"/>
              </a:defRPr>
            </a:lvl1pPr>
          </a:lstStyle>
          <a:p>
            <a:r>
              <a:rPr lang="fr-FR" dirty="0"/>
              <a:t>MARKET TYPE</a:t>
            </a:r>
          </a:p>
        </p:txBody>
      </p:sp>
      <p:sp>
        <p:nvSpPr>
          <p:cNvPr id="84" name="Rectangle 83">
            <a:extLst>
              <a:ext uri="{FF2B5EF4-FFF2-40B4-BE49-F238E27FC236}">
                <a16:creationId xmlns:a16="http://schemas.microsoft.com/office/drawing/2014/main" id="{980F63B9-4586-483C-B938-FCC0C11FC91E}"/>
              </a:ext>
            </a:extLst>
          </p:cNvPr>
          <p:cNvSpPr/>
          <p:nvPr/>
        </p:nvSpPr>
        <p:spPr>
          <a:xfrm>
            <a:off x="1766516" y="1436370"/>
            <a:ext cx="304795" cy="1331978"/>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FR" sz="1200" dirty="0">
                <a:solidFill>
                  <a:schemeClr val="tx1">
                    <a:lumMod val="75000"/>
                    <a:lumOff val="25000"/>
                  </a:schemeClr>
                </a:solidFill>
                <a:latin typeface="Abadi" panose="020B0604020104020204" pitchFamily="34" charset="0"/>
              </a:rPr>
              <a:t>Custom</a:t>
            </a:r>
          </a:p>
        </p:txBody>
      </p:sp>
      <p:sp>
        <p:nvSpPr>
          <p:cNvPr id="85" name="Rectangle 84">
            <a:extLst>
              <a:ext uri="{FF2B5EF4-FFF2-40B4-BE49-F238E27FC236}">
                <a16:creationId xmlns:a16="http://schemas.microsoft.com/office/drawing/2014/main" id="{3B2CA55C-3515-40CE-BBAB-D57DAAE53B53}"/>
              </a:ext>
            </a:extLst>
          </p:cNvPr>
          <p:cNvSpPr/>
          <p:nvPr/>
        </p:nvSpPr>
        <p:spPr>
          <a:xfrm>
            <a:off x="1766516" y="2764636"/>
            <a:ext cx="304795" cy="1331978"/>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FR" sz="1200" dirty="0">
                <a:solidFill>
                  <a:schemeClr val="tx1">
                    <a:lumMod val="75000"/>
                    <a:lumOff val="25000"/>
                  </a:schemeClr>
                </a:solidFill>
                <a:latin typeface="Abadi" panose="020B0604020104020204" pitchFamily="34" charset="0"/>
              </a:rPr>
              <a:t>Value</a:t>
            </a:r>
            <a:endParaRPr lang="en-GB" sz="1200" dirty="0">
              <a:solidFill>
                <a:schemeClr val="tx1">
                  <a:lumMod val="75000"/>
                  <a:lumOff val="25000"/>
                </a:schemeClr>
              </a:solidFill>
              <a:latin typeface="Abadi" panose="020B0604020104020204" pitchFamily="34" charset="0"/>
            </a:endParaRPr>
          </a:p>
        </p:txBody>
      </p:sp>
      <p:sp>
        <p:nvSpPr>
          <p:cNvPr id="86" name="Rectangle 85">
            <a:extLst>
              <a:ext uri="{FF2B5EF4-FFF2-40B4-BE49-F238E27FC236}">
                <a16:creationId xmlns:a16="http://schemas.microsoft.com/office/drawing/2014/main" id="{F0451639-084A-44C2-897E-FF29D091704B}"/>
              </a:ext>
            </a:extLst>
          </p:cNvPr>
          <p:cNvSpPr/>
          <p:nvPr/>
        </p:nvSpPr>
        <p:spPr>
          <a:xfrm>
            <a:off x="1766516" y="4092902"/>
            <a:ext cx="304795" cy="1331978"/>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FR" sz="1200" dirty="0">
                <a:solidFill>
                  <a:schemeClr val="tx1">
                    <a:lumMod val="75000"/>
                    <a:lumOff val="25000"/>
                  </a:schemeClr>
                </a:solidFill>
                <a:latin typeface="Abadi" panose="020B0604020104020204" pitchFamily="34" charset="0"/>
              </a:rPr>
              <a:t>Volume</a:t>
            </a:r>
            <a:endParaRPr lang="en-GB" sz="1200" dirty="0">
              <a:solidFill>
                <a:schemeClr val="tx1">
                  <a:lumMod val="75000"/>
                  <a:lumOff val="25000"/>
                </a:schemeClr>
              </a:solidFill>
              <a:latin typeface="Abadi" panose="020B0604020104020204" pitchFamily="34" charset="0"/>
            </a:endParaRPr>
          </a:p>
        </p:txBody>
      </p:sp>
      <p:grpSp>
        <p:nvGrpSpPr>
          <p:cNvPr id="87" name="Groupe 86">
            <a:extLst>
              <a:ext uri="{FF2B5EF4-FFF2-40B4-BE49-F238E27FC236}">
                <a16:creationId xmlns:a16="http://schemas.microsoft.com/office/drawing/2014/main" id="{2F15AC74-21D7-40AA-A7C8-37863A69E2AC}"/>
              </a:ext>
            </a:extLst>
          </p:cNvPr>
          <p:cNvGrpSpPr/>
          <p:nvPr/>
        </p:nvGrpSpPr>
        <p:grpSpPr>
          <a:xfrm rot="5400000">
            <a:off x="5393099" y="2112617"/>
            <a:ext cx="304795" cy="6948372"/>
            <a:chOff x="1546214" y="1844614"/>
            <a:chExt cx="304795" cy="3988510"/>
          </a:xfrm>
        </p:grpSpPr>
        <p:sp>
          <p:nvSpPr>
            <p:cNvPr id="88" name="Rectangle 87">
              <a:extLst>
                <a:ext uri="{FF2B5EF4-FFF2-40B4-BE49-F238E27FC236}">
                  <a16:creationId xmlns:a16="http://schemas.microsoft.com/office/drawing/2014/main" id="{C600001B-F8E9-4D3D-981C-32517FA587C8}"/>
                </a:ext>
              </a:extLst>
            </p:cNvPr>
            <p:cNvSpPr/>
            <p:nvPr/>
          </p:nvSpPr>
          <p:spPr>
            <a:xfrm>
              <a:off x="1546214" y="1844614"/>
              <a:ext cx="304795" cy="1331978"/>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FR" sz="1200" dirty="0">
                  <a:solidFill>
                    <a:schemeClr val="tx1">
                      <a:lumMod val="75000"/>
                      <a:lumOff val="25000"/>
                    </a:schemeClr>
                  </a:solidFill>
                  <a:latin typeface="Abadi" panose="020B0604020104020204" pitchFamily="34" charset="0"/>
                </a:rPr>
                <a:t>High-end</a:t>
              </a:r>
            </a:p>
          </p:txBody>
        </p:sp>
        <p:sp>
          <p:nvSpPr>
            <p:cNvPr id="89" name="Rectangle 88">
              <a:extLst>
                <a:ext uri="{FF2B5EF4-FFF2-40B4-BE49-F238E27FC236}">
                  <a16:creationId xmlns:a16="http://schemas.microsoft.com/office/drawing/2014/main" id="{71322542-D4AC-428C-BE12-FAA2DA918D7D}"/>
                </a:ext>
              </a:extLst>
            </p:cNvPr>
            <p:cNvSpPr/>
            <p:nvPr/>
          </p:nvSpPr>
          <p:spPr>
            <a:xfrm>
              <a:off x="1546214" y="3172880"/>
              <a:ext cx="304795" cy="1331978"/>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FR" sz="1200" dirty="0" err="1">
                  <a:solidFill>
                    <a:schemeClr val="tx1">
                      <a:lumMod val="75000"/>
                      <a:lumOff val="25000"/>
                    </a:schemeClr>
                  </a:solidFill>
                  <a:latin typeface="Abadi" panose="020B0604020104020204" pitchFamily="34" charset="0"/>
                </a:rPr>
                <a:t>Mid</a:t>
              </a:r>
              <a:endParaRPr lang="en-GB" sz="1200" dirty="0">
                <a:solidFill>
                  <a:schemeClr val="tx1">
                    <a:lumMod val="75000"/>
                    <a:lumOff val="25000"/>
                  </a:schemeClr>
                </a:solidFill>
                <a:latin typeface="Abadi" panose="020B0604020104020204" pitchFamily="34" charset="0"/>
              </a:endParaRPr>
            </a:p>
          </p:txBody>
        </p:sp>
        <p:sp>
          <p:nvSpPr>
            <p:cNvPr id="90" name="Rectangle 89">
              <a:extLst>
                <a:ext uri="{FF2B5EF4-FFF2-40B4-BE49-F238E27FC236}">
                  <a16:creationId xmlns:a16="http://schemas.microsoft.com/office/drawing/2014/main" id="{F737C577-FFF0-45E7-97B0-4696FF7F769F}"/>
                </a:ext>
              </a:extLst>
            </p:cNvPr>
            <p:cNvSpPr/>
            <p:nvPr/>
          </p:nvSpPr>
          <p:spPr>
            <a:xfrm>
              <a:off x="1546214" y="4501146"/>
              <a:ext cx="304795" cy="1331978"/>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r>
                <a:rPr lang="fr-FR" sz="1200" dirty="0">
                  <a:solidFill>
                    <a:schemeClr val="tx1">
                      <a:lumMod val="75000"/>
                      <a:lumOff val="25000"/>
                    </a:schemeClr>
                  </a:solidFill>
                  <a:latin typeface="Abadi" panose="020B0604020104020204" pitchFamily="34" charset="0"/>
                </a:rPr>
                <a:t>Entry</a:t>
              </a:r>
              <a:endParaRPr lang="en-GB" sz="1200" dirty="0">
                <a:solidFill>
                  <a:schemeClr val="tx1">
                    <a:lumMod val="75000"/>
                    <a:lumOff val="25000"/>
                  </a:schemeClr>
                </a:solidFill>
                <a:latin typeface="Abadi" panose="020B0604020104020204" pitchFamily="34" charset="0"/>
              </a:endParaRPr>
            </a:p>
          </p:txBody>
        </p:sp>
      </p:grpSp>
      <p:pic>
        <p:nvPicPr>
          <p:cNvPr id="91" name="Picture 2" descr="Logos">
            <a:extLst>
              <a:ext uri="{FF2B5EF4-FFF2-40B4-BE49-F238E27FC236}">
                <a16:creationId xmlns:a16="http://schemas.microsoft.com/office/drawing/2014/main" id="{203EA428-FA47-4E68-A075-321050A5B9AA}"/>
              </a:ext>
            </a:extLst>
          </p:cNvPr>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147115" y="3299058"/>
            <a:ext cx="1925217" cy="571298"/>
          </a:xfrm>
          <a:prstGeom prst="rect">
            <a:avLst/>
          </a:prstGeom>
          <a:noFill/>
          <a:extLst>
            <a:ext uri="{909E8E84-426E-40DD-AFC4-6F175D3DCCD1}">
              <a14:hiddenFill xmlns:a14="http://schemas.microsoft.com/office/drawing/2010/main">
                <a:solidFill>
                  <a:srgbClr val="FFFFFF"/>
                </a:solidFill>
              </a14:hiddenFill>
            </a:ext>
          </a:extLst>
        </p:spPr>
      </p:pic>
      <p:pic>
        <p:nvPicPr>
          <p:cNvPr id="93" name="Image 92">
            <a:extLst>
              <a:ext uri="{FF2B5EF4-FFF2-40B4-BE49-F238E27FC236}">
                <a16:creationId xmlns:a16="http://schemas.microsoft.com/office/drawing/2014/main" id="{C96B72CA-A4C5-43E3-9D3C-4646981A55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7081" y="2352186"/>
            <a:ext cx="1798423" cy="487098"/>
          </a:xfrm>
          <a:prstGeom prst="rect">
            <a:avLst/>
          </a:prstGeom>
        </p:spPr>
      </p:pic>
    </p:spTree>
    <p:extLst>
      <p:ext uri="{BB962C8B-B14F-4D97-AF65-F5344CB8AC3E}">
        <p14:creationId xmlns:p14="http://schemas.microsoft.com/office/powerpoint/2010/main" val="4088624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0713FAD-59DA-4A5F-BA9C-A1EF792B6FAF}"/>
              </a:ext>
            </a:extLst>
          </p:cNvPr>
          <p:cNvSpPr/>
          <p:nvPr/>
        </p:nvSpPr>
        <p:spPr>
          <a:xfrm>
            <a:off x="0" y="0"/>
            <a:ext cx="12192000" cy="17526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Espace réservé du contenu 7" descr="Une image contenant télévision, moniteur, écran, assis&#10;&#10;Description générée automatiquement">
            <a:extLst>
              <a:ext uri="{FF2B5EF4-FFF2-40B4-BE49-F238E27FC236}">
                <a16:creationId xmlns:a16="http://schemas.microsoft.com/office/drawing/2014/main" id="{B90C0C79-AE0F-407D-A5A6-DA48AAEF7D2D}"/>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6897" r="10114"/>
          <a:stretch/>
        </p:blipFill>
        <p:spPr>
          <a:xfrm>
            <a:off x="0" y="1721050"/>
            <a:ext cx="12192000" cy="5136950"/>
          </a:xfrm>
        </p:spPr>
      </p:pic>
      <p:sp>
        <p:nvSpPr>
          <p:cNvPr id="2" name="Titre 1">
            <a:extLst>
              <a:ext uri="{FF2B5EF4-FFF2-40B4-BE49-F238E27FC236}">
                <a16:creationId xmlns:a16="http://schemas.microsoft.com/office/drawing/2014/main" id="{F25D993D-D8B8-442A-A17B-59C4EB6AEA74}"/>
              </a:ext>
            </a:extLst>
          </p:cNvPr>
          <p:cNvSpPr>
            <a:spLocks noGrp="1"/>
          </p:cNvSpPr>
          <p:nvPr>
            <p:ph type="title"/>
          </p:nvPr>
        </p:nvSpPr>
        <p:spPr/>
        <p:txBody>
          <a:bodyPr/>
          <a:lstStyle/>
          <a:p>
            <a:r>
              <a:rPr lang="fr-FR" dirty="0">
                <a:solidFill>
                  <a:schemeClr val="bg1"/>
                </a:solidFill>
              </a:rPr>
              <a:t>Activité renforcée sur des marchés stratégiques </a:t>
            </a:r>
          </a:p>
        </p:txBody>
      </p:sp>
      <p:sp>
        <p:nvSpPr>
          <p:cNvPr id="5" name="Espace réservé du numéro de diapositive 4">
            <a:extLst>
              <a:ext uri="{FF2B5EF4-FFF2-40B4-BE49-F238E27FC236}">
                <a16:creationId xmlns:a16="http://schemas.microsoft.com/office/drawing/2014/main" id="{E63CAEBE-831B-44C3-9CE9-267F738E4270}"/>
              </a:ext>
            </a:extLst>
          </p:cNvPr>
          <p:cNvSpPr>
            <a:spLocks noGrp="1"/>
          </p:cNvSpPr>
          <p:nvPr>
            <p:ph type="sldNum" sz="quarter" idx="12"/>
          </p:nvPr>
        </p:nvSpPr>
        <p:spPr/>
        <p:txBody>
          <a:bodyPr/>
          <a:lstStyle/>
          <a:p>
            <a:fld id="{964486D4-D654-4480-BC70-181118A9BD87}" type="slidenum">
              <a:rPr lang="fr-FR" smtClean="0"/>
              <a:pPr/>
              <a:t>13</a:t>
            </a:fld>
            <a:endParaRPr lang="fr-FR" dirty="0"/>
          </a:p>
        </p:txBody>
      </p:sp>
      <p:graphicFrame>
        <p:nvGraphicFramePr>
          <p:cNvPr id="10" name="Graphique 9">
            <a:extLst>
              <a:ext uri="{FF2B5EF4-FFF2-40B4-BE49-F238E27FC236}">
                <a16:creationId xmlns:a16="http://schemas.microsoft.com/office/drawing/2014/main" id="{D6CA8B68-F2E8-4E00-A6D3-553D83A1FEBA}"/>
              </a:ext>
            </a:extLst>
          </p:cNvPr>
          <p:cNvGraphicFramePr/>
          <p:nvPr>
            <p:extLst>
              <p:ext uri="{D42A27DB-BD31-4B8C-83A1-F6EECF244321}">
                <p14:modId xmlns:p14="http://schemas.microsoft.com/office/powerpoint/2010/main" val="1274882431"/>
              </p:ext>
            </p:extLst>
          </p:nvPr>
        </p:nvGraphicFramePr>
        <p:xfrm>
          <a:off x="6383141" y="1895824"/>
          <a:ext cx="4371329" cy="3426580"/>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a:extLst>
              <a:ext uri="{FF2B5EF4-FFF2-40B4-BE49-F238E27FC236}">
                <a16:creationId xmlns:a16="http://schemas.microsoft.com/office/drawing/2014/main" id="{D180A2E7-C96B-4E94-B7F5-DAB03704B219}"/>
              </a:ext>
            </a:extLst>
          </p:cNvPr>
          <p:cNvSpPr/>
          <p:nvPr/>
        </p:nvSpPr>
        <p:spPr>
          <a:xfrm>
            <a:off x="5521165" y="1285594"/>
            <a:ext cx="6303705" cy="369332"/>
          </a:xfrm>
          <a:prstGeom prst="rect">
            <a:avLst/>
          </a:prstGeom>
          <a:solidFill>
            <a:schemeClr val="bg1">
              <a:lumMod val="95000"/>
            </a:schemeClr>
          </a:solidFill>
        </p:spPr>
        <p:txBody>
          <a:bodyPr wrap="square">
            <a:spAutoFit/>
          </a:bodyPr>
          <a:lstStyle/>
          <a:p>
            <a:r>
              <a:rPr lang="fr-FR" dirty="0">
                <a:latin typeface="Abadi" panose="020B0604020104020204" pitchFamily="34" charset="0"/>
              </a:rPr>
              <a:t>Répartition du chiffre d’affaires pro forma 2CRSi 2019-2020*</a:t>
            </a:r>
          </a:p>
        </p:txBody>
      </p:sp>
      <p:grpSp>
        <p:nvGrpSpPr>
          <p:cNvPr id="14" name="Groupe 13">
            <a:extLst>
              <a:ext uri="{FF2B5EF4-FFF2-40B4-BE49-F238E27FC236}">
                <a16:creationId xmlns:a16="http://schemas.microsoft.com/office/drawing/2014/main" id="{34CF48AC-C8EB-4243-A27C-C1990CC87AB2}"/>
              </a:ext>
            </a:extLst>
          </p:cNvPr>
          <p:cNvGrpSpPr/>
          <p:nvPr/>
        </p:nvGrpSpPr>
        <p:grpSpPr>
          <a:xfrm>
            <a:off x="5767285" y="5326810"/>
            <a:ext cx="5947463" cy="590690"/>
            <a:chOff x="2458305" y="5292540"/>
            <a:chExt cx="7196429" cy="786209"/>
          </a:xfrm>
        </p:grpSpPr>
        <p:sp>
          <p:nvSpPr>
            <p:cNvPr id="15" name="Rectangle 14">
              <a:extLst>
                <a:ext uri="{FF2B5EF4-FFF2-40B4-BE49-F238E27FC236}">
                  <a16:creationId xmlns:a16="http://schemas.microsoft.com/office/drawing/2014/main" id="{F1E52FC2-53D5-4920-88FE-31CD3741C156}"/>
                </a:ext>
              </a:extLst>
            </p:cNvPr>
            <p:cNvSpPr/>
            <p:nvPr/>
          </p:nvSpPr>
          <p:spPr>
            <a:xfrm>
              <a:off x="2458305" y="5292540"/>
              <a:ext cx="7196429" cy="786209"/>
            </a:xfrm>
            <a:prstGeom prst="rect">
              <a:avLst/>
            </a:prstGeom>
            <a:solidFill>
              <a:srgbClr val="FFFFFF">
                <a:alpha val="1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FFE4A04F-D795-4759-9AAC-7BD9EBB01C4A}"/>
                </a:ext>
              </a:extLst>
            </p:cNvPr>
            <p:cNvSpPr/>
            <p:nvPr/>
          </p:nvSpPr>
          <p:spPr>
            <a:xfrm>
              <a:off x="3695398" y="5357236"/>
              <a:ext cx="5959336" cy="696406"/>
            </a:xfrm>
            <a:prstGeom prst="rect">
              <a:avLst/>
            </a:prstGeom>
          </p:spPr>
          <p:txBody>
            <a:bodyPr wrap="square">
              <a:spAutoFit/>
            </a:bodyPr>
            <a:lstStyle/>
            <a:p>
              <a:r>
                <a:rPr lang="fr-FR" sz="2800" dirty="0">
                  <a:solidFill>
                    <a:srgbClr val="FFFFFF"/>
                  </a:solidFill>
                  <a:latin typeface="Abadi" panose="020B0604020104020204" pitchFamily="34" charset="0"/>
                </a:rPr>
                <a:t>Puissant moteur de croissance</a:t>
              </a:r>
            </a:p>
          </p:txBody>
        </p:sp>
        <p:pic>
          <p:nvPicPr>
            <p:cNvPr id="17" name="Graphique 16">
              <a:extLst>
                <a:ext uri="{FF2B5EF4-FFF2-40B4-BE49-F238E27FC236}">
                  <a16:creationId xmlns:a16="http://schemas.microsoft.com/office/drawing/2014/main" id="{C07A5BBE-F0A3-47D6-8811-4675DEDEC0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41881" y="5424035"/>
              <a:ext cx="523220" cy="523220"/>
            </a:xfrm>
            <a:prstGeom prst="rect">
              <a:avLst/>
            </a:prstGeom>
          </p:spPr>
        </p:pic>
      </p:grpSp>
      <p:pic>
        <p:nvPicPr>
          <p:cNvPr id="18" name="Graphique 17">
            <a:extLst>
              <a:ext uri="{FF2B5EF4-FFF2-40B4-BE49-F238E27FC236}">
                <a16:creationId xmlns:a16="http://schemas.microsoft.com/office/drawing/2014/main" id="{3746ADE7-A7E7-4EBF-B535-4CEAB9D74E0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572273" y="5321233"/>
            <a:ext cx="544340" cy="544340"/>
          </a:xfrm>
          <a:prstGeom prst="rect">
            <a:avLst/>
          </a:prstGeom>
        </p:spPr>
      </p:pic>
      <p:sp>
        <p:nvSpPr>
          <p:cNvPr id="3" name="Espace réservé du pied de page 2">
            <a:extLst>
              <a:ext uri="{FF2B5EF4-FFF2-40B4-BE49-F238E27FC236}">
                <a16:creationId xmlns:a16="http://schemas.microsoft.com/office/drawing/2014/main" id="{B1F17101-7C72-4847-B2F3-C739F13451A4}"/>
              </a:ext>
            </a:extLst>
          </p:cNvPr>
          <p:cNvSpPr>
            <a:spLocks noGrp="1"/>
          </p:cNvSpPr>
          <p:nvPr>
            <p:ph type="ftr" sz="quarter" idx="11"/>
          </p:nvPr>
        </p:nvSpPr>
        <p:spPr/>
        <p:txBody>
          <a:bodyPr/>
          <a:lstStyle/>
          <a:p>
            <a:r>
              <a:rPr lang="fr-FR" dirty="0"/>
              <a:t>Résultats annuels 2019-20</a:t>
            </a:r>
            <a:endParaRPr lang="en-GB" dirty="0"/>
          </a:p>
        </p:txBody>
      </p:sp>
      <p:sp>
        <p:nvSpPr>
          <p:cNvPr id="20" name="Espace réservé du texte 8">
            <a:extLst>
              <a:ext uri="{FF2B5EF4-FFF2-40B4-BE49-F238E27FC236}">
                <a16:creationId xmlns:a16="http://schemas.microsoft.com/office/drawing/2014/main" id="{ED9FD6B8-139F-4595-B0EF-9A0A470EB46A}"/>
              </a:ext>
            </a:extLst>
          </p:cNvPr>
          <p:cNvSpPr>
            <a:spLocks noGrp="1"/>
          </p:cNvSpPr>
          <p:nvPr>
            <p:ph type="body" sz="quarter" idx="13"/>
          </p:nvPr>
        </p:nvSpPr>
        <p:spPr>
          <a:xfrm>
            <a:off x="857836" y="6023526"/>
            <a:ext cx="10856912" cy="266700"/>
          </a:xfrm>
        </p:spPr>
        <p:txBody>
          <a:bodyPr/>
          <a:lstStyle/>
          <a:p>
            <a:r>
              <a:rPr lang="fr-FR" dirty="0">
                <a:solidFill>
                  <a:schemeClr val="bg1"/>
                </a:solidFill>
              </a:rPr>
              <a:t>*Données pro forma, Boston Limited intégré sur 12 mois (1er mars 2019 - 29 février 2020)  </a:t>
            </a:r>
            <a:endParaRPr lang="en-GB" dirty="0">
              <a:solidFill>
                <a:schemeClr val="bg1"/>
              </a:solidFill>
            </a:endParaRPr>
          </a:p>
          <a:p>
            <a:endParaRPr lang="en-GB" dirty="0"/>
          </a:p>
        </p:txBody>
      </p:sp>
    </p:spTree>
    <p:extLst>
      <p:ext uri="{BB962C8B-B14F-4D97-AF65-F5344CB8AC3E}">
        <p14:creationId xmlns:p14="http://schemas.microsoft.com/office/powerpoint/2010/main" val="4102282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 name="Titre 404">
            <a:extLst>
              <a:ext uri="{FF2B5EF4-FFF2-40B4-BE49-F238E27FC236}">
                <a16:creationId xmlns:a16="http://schemas.microsoft.com/office/drawing/2014/main" id="{B12B81C3-C6F5-428D-970B-86FAEDAA8608}"/>
              </a:ext>
            </a:extLst>
          </p:cNvPr>
          <p:cNvSpPr>
            <a:spLocks noGrp="1"/>
          </p:cNvSpPr>
          <p:nvPr>
            <p:ph type="title"/>
          </p:nvPr>
        </p:nvSpPr>
        <p:spPr/>
        <p:txBody>
          <a:bodyPr/>
          <a:lstStyle/>
          <a:p>
            <a:r>
              <a:rPr lang="fr-FR" dirty="0"/>
              <a:t>Rayonnement international élargi</a:t>
            </a:r>
            <a:endParaRPr lang="en-GB" dirty="0"/>
          </a:p>
        </p:txBody>
      </p:sp>
      <p:sp>
        <p:nvSpPr>
          <p:cNvPr id="4" name="Espace réservé du pied de page 3">
            <a:extLst>
              <a:ext uri="{FF2B5EF4-FFF2-40B4-BE49-F238E27FC236}">
                <a16:creationId xmlns:a16="http://schemas.microsoft.com/office/drawing/2014/main" id="{34CD78A8-D0A7-4132-9790-1E3C57CB1D1C}"/>
              </a:ext>
            </a:extLst>
          </p:cNvPr>
          <p:cNvSpPr>
            <a:spLocks noGrp="1"/>
          </p:cNvSpPr>
          <p:nvPr>
            <p:ph type="ftr" sz="quarter" idx="11"/>
          </p:nvPr>
        </p:nvSpPr>
        <p:spPr/>
        <p:txBody>
          <a:bodyPr/>
          <a:lstStyle/>
          <a:p>
            <a:r>
              <a:rPr lang="fr-FR" dirty="0"/>
              <a:t>Résultats annuels 2019-20</a:t>
            </a:r>
            <a:endParaRPr lang="en-GB" dirty="0"/>
          </a:p>
        </p:txBody>
      </p:sp>
      <p:sp>
        <p:nvSpPr>
          <p:cNvPr id="5" name="Espace réservé du numéro de diapositive 4">
            <a:extLst>
              <a:ext uri="{FF2B5EF4-FFF2-40B4-BE49-F238E27FC236}">
                <a16:creationId xmlns:a16="http://schemas.microsoft.com/office/drawing/2014/main" id="{76755211-5485-4683-BCBA-5692EDF8DA7D}"/>
              </a:ext>
            </a:extLst>
          </p:cNvPr>
          <p:cNvSpPr>
            <a:spLocks noGrp="1"/>
          </p:cNvSpPr>
          <p:nvPr>
            <p:ph type="sldNum" sz="quarter" idx="12"/>
          </p:nvPr>
        </p:nvSpPr>
        <p:spPr/>
        <p:txBody>
          <a:bodyPr/>
          <a:lstStyle/>
          <a:p>
            <a:fld id="{964486D4-D654-4480-BC70-181118A9BD87}" type="slidenum">
              <a:rPr lang="fr-FR" smtClean="0"/>
              <a:pPr/>
              <a:t>14</a:t>
            </a:fld>
            <a:endParaRPr lang="fr-FR" dirty="0"/>
          </a:p>
        </p:txBody>
      </p:sp>
      <p:sp>
        <p:nvSpPr>
          <p:cNvPr id="416" name="Rectangle 415">
            <a:extLst>
              <a:ext uri="{FF2B5EF4-FFF2-40B4-BE49-F238E27FC236}">
                <a16:creationId xmlns:a16="http://schemas.microsoft.com/office/drawing/2014/main" id="{08DECE5E-3D13-4A37-87E2-C15CF79E2CA9}"/>
              </a:ext>
            </a:extLst>
          </p:cNvPr>
          <p:cNvSpPr/>
          <p:nvPr/>
        </p:nvSpPr>
        <p:spPr>
          <a:xfrm>
            <a:off x="909465" y="1245326"/>
            <a:ext cx="5123866" cy="553998"/>
          </a:xfrm>
          <a:prstGeom prst="rect">
            <a:avLst/>
          </a:prstGeom>
          <a:solidFill>
            <a:schemeClr val="bg1">
              <a:lumMod val="95000"/>
            </a:schemeClr>
          </a:solidFill>
        </p:spPr>
        <p:txBody>
          <a:bodyPr wrap="square">
            <a:spAutoFit/>
          </a:bodyPr>
          <a:lstStyle/>
          <a:p>
            <a:r>
              <a:rPr lang="en-GB" dirty="0" err="1">
                <a:latin typeface="Abadi" panose="020B0604020104020204" pitchFamily="34" charset="0"/>
              </a:rPr>
              <a:t>Répartition</a:t>
            </a:r>
            <a:r>
              <a:rPr lang="en-GB" dirty="0">
                <a:latin typeface="Abadi" panose="020B0604020104020204" pitchFamily="34" charset="0"/>
              </a:rPr>
              <a:t> du </a:t>
            </a:r>
            <a:r>
              <a:rPr lang="en-GB" dirty="0" err="1">
                <a:latin typeface="Abadi" panose="020B0604020104020204" pitchFamily="34" charset="0"/>
              </a:rPr>
              <a:t>chiffre</a:t>
            </a:r>
            <a:r>
              <a:rPr lang="en-GB" dirty="0">
                <a:latin typeface="Abadi" panose="020B0604020104020204" pitchFamily="34" charset="0"/>
              </a:rPr>
              <a:t> </a:t>
            </a:r>
            <a:r>
              <a:rPr lang="en-GB" dirty="0" err="1">
                <a:latin typeface="Abadi" panose="020B0604020104020204" pitchFamily="34" charset="0"/>
              </a:rPr>
              <a:t>d’affaires</a:t>
            </a:r>
            <a:r>
              <a:rPr lang="en-GB" dirty="0">
                <a:latin typeface="Abadi" panose="020B0604020104020204" pitchFamily="34" charset="0"/>
              </a:rPr>
              <a:t> </a:t>
            </a:r>
            <a:r>
              <a:rPr lang="fr-FR" b="1" dirty="0">
                <a:latin typeface="Abadi" panose="020B0604020104020204" pitchFamily="34" charset="0"/>
              </a:rPr>
              <a:t>2CRSi</a:t>
            </a:r>
            <a:br>
              <a:rPr lang="fr-FR" b="1" dirty="0">
                <a:latin typeface="Abadi" panose="020B0604020104020204" pitchFamily="34" charset="0"/>
              </a:rPr>
            </a:br>
            <a:r>
              <a:rPr lang="fr-FR" sz="1200" i="1" dirty="0">
                <a:latin typeface="Abadi" panose="020B0604020104020204" pitchFamily="34" charset="0"/>
              </a:rPr>
              <a:t>(lieu de livraison)</a:t>
            </a:r>
            <a:endParaRPr lang="fr-FR" i="1" dirty="0">
              <a:latin typeface="Abadi" panose="020B0604020104020204" pitchFamily="34" charset="0"/>
            </a:endParaRPr>
          </a:p>
        </p:txBody>
      </p:sp>
      <p:sp>
        <p:nvSpPr>
          <p:cNvPr id="419" name="Rectangle 418">
            <a:extLst>
              <a:ext uri="{FF2B5EF4-FFF2-40B4-BE49-F238E27FC236}">
                <a16:creationId xmlns:a16="http://schemas.microsoft.com/office/drawing/2014/main" id="{ED9B61E5-D510-41F4-A34C-56ADBEF57CA0}"/>
              </a:ext>
            </a:extLst>
          </p:cNvPr>
          <p:cNvSpPr/>
          <p:nvPr/>
        </p:nvSpPr>
        <p:spPr>
          <a:xfrm>
            <a:off x="6417672" y="1245326"/>
            <a:ext cx="5227509" cy="369332"/>
          </a:xfrm>
          <a:prstGeom prst="rect">
            <a:avLst/>
          </a:prstGeom>
          <a:solidFill>
            <a:schemeClr val="bg1">
              <a:lumMod val="95000"/>
            </a:schemeClr>
          </a:solidFill>
        </p:spPr>
        <p:txBody>
          <a:bodyPr wrap="square">
            <a:spAutoFit/>
          </a:bodyPr>
          <a:lstStyle/>
          <a:p>
            <a:r>
              <a:rPr lang="en-GB" dirty="0" err="1">
                <a:latin typeface="Abadi" panose="020B0604020104020204" pitchFamily="34" charset="0"/>
              </a:rPr>
              <a:t>Répartition</a:t>
            </a:r>
            <a:r>
              <a:rPr lang="en-GB" dirty="0">
                <a:latin typeface="Abadi" panose="020B0604020104020204" pitchFamily="34" charset="0"/>
              </a:rPr>
              <a:t> du </a:t>
            </a:r>
            <a:r>
              <a:rPr lang="en-GB" dirty="0" err="1">
                <a:latin typeface="Abadi" panose="020B0604020104020204" pitchFamily="34" charset="0"/>
              </a:rPr>
              <a:t>chiffre</a:t>
            </a:r>
            <a:r>
              <a:rPr lang="en-GB" dirty="0">
                <a:latin typeface="Abadi" panose="020B0604020104020204" pitchFamily="34" charset="0"/>
              </a:rPr>
              <a:t> </a:t>
            </a:r>
            <a:r>
              <a:rPr lang="en-GB" dirty="0" err="1">
                <a:latin typeface="Abadi" panose="020B0604020104020204" pitchFamily="34" charset="0"/>
              </a:rPr>
              <a:t>d’affaires</a:t>
            </a:r>
            <a:r>
              <a:rPr lang="en-GB" dirty="0">
                <a:latin typeface="Abadi" panose="020B0604020104020204" pitchFamily="34" charset="0"/>
              </a:rPr>
              <a:t> pro forma </a:t>
            </a:r>
            <a:r>
              <a:rPr lang="fr-FR" b="1" dirty="0">
                <a:latin typeface="Abadi" panose="020B0604020104020204" pitchFamily="34" charset="0"/>
              </a:rPr>
              <a:t>2CRSi</a:t>
            </a:r>
            <a:r>
              <a:rPr lang="fr-FR" b="1" dirty="0">
                <a:solidFill>
                  <a:prstClr val="black"/>
                </a:solidFill>
                <a:latin typeface="Abadi" panose="020B0604020104020204" pitchFamily="34" charset="0"/>
              </a:rPr>
              <a:t>*</a:t>
            </a:r>
            <a:endParaRPr lang="fr-FR" b="1" dirty="0">
              <a:latin typeface="Abadi" panose="020B0604020104020204" pitchFamily="34" charset="0"/>
            </a:endParaRPr>
          </a:p>
        </p:txBody>
      </p:sp>
      <p:graphicFrame>
        <p:nvGraphicFramePr>
          <p:cNvPr id="421" name="Graphique 420">
            <a:extLst>
              <a:ext uri="{FF2B5EF4-FFF2-40B4-BE49-F238E27FC236}">
                <a16:creationId xmlns:a16="http://schemas.microsoft.com/office/drawing/2014/main" id="{D6FBBAE9-D871-456F-8232-7CC13584BCCD}"/>
              </a:ext>
            </a:extLst>
          </p:cNvPr>
          <p:cNvGraphicFramePr/>
          <p:nvPr>
            <p:extLst>
              <p:ext uri="{D42A27DB-BD31-4B8C-83A1-F6EECF244321}">
                <p14:modId xmlns:p14="http://schemas.microsoft.com/office/powerpoint/2010/main" val="2694956174"/>
              </p:ext>
            </p:extLst>
          </p:nvPr>
        </p:nvGraphicFramePr>
        <p:xfrm>
          <a:off x="6417672" y="1860180"/>
          <a:ext cx="5036567" cy="3917824"/>
        </p:xfrm>
        <a:graphic>
          <a:graphicData uri="http://schemas.openxmlformats.org/drawingml/2006/chart">
            <c:chart xmlns:c="http://schemas.openxmlformats.org/drawingml/2006/chart" xmlns:r="http://schemas.openxmlformats.org/officeDocument/2006/relationships" r:id="rId2"/>
          </a:graphicData>
        </a:graphic>
      </p:graphicFrame>
      <p:sp>
        <p:nvSpPr>
          <p:cNvPr id="12" name="Espace réservé du texte 5">
            <a:extLst>
              <a:ext uri="{FF2B5EF4-FFF2-40B4-BE49-F238E27FC236}">
                <a16:creationId xmlns:a16="http://schemas.microsoft.com/office/drawing/2014/main" id="{0447FFF1-4D28-49A5-84DB-3DF194FB5504}"/>
              </a:ext>
            </a:extLst>
          </p:cNvPr>
          <p:cNvSpPr>
            <a:spLocks noGrp="1"/>
          </p:cNvSpPr>
          <p:nvPr>
            <p:ph type="body" sz="quarter" idx="13"/>
          </p:nvPr>
        </p:nvSpPr>
        <p:spPr>
          <a:xfrm>
            <a:off x="857836" y="6023526"/>
            <a:ext cx="10856912" cy="266700"/>
          </a:xfrm>
        </p:spPr>
        <p:txBody>
          <a:bodyPr/>
          <a:lstStyle/>
          <a:p>
            <a:r>
              <a:rPr lang="fr-FR" dirty="0"/>
              <a:t>*Données pro forma, Boston Limited intégré sur 12 mois (1er mars 2019 - 29 février 2020)  </a:t>
            </a:r>
            <a:endParaRPr lang="en-GB" dirty="0"/>
          </a:p>
        </p:txBody>
      </p:sp>
      <p:cxnSp>
        <p:nvCxnSpPr>
          <p:cNvPr id="3" name="Connecteur droit 2">
            <a:extLst>
              <a:ext uri="{FF2B5EF4-FFF2-40B4-BE49-F238E27FC236}">
                <a16:creationId xmlns:a16="http://schemas.microsoft.com/office/drawing/2014/main" id="{37B7963F-8CF8-4F26-8D11-E2325170076E}"/>
              </a:ext>
            </a:extLst>
          </p:cNvPr>
          <p:cNvCxnSpPr>
            <a:cxnSpLocks/>
          </p:cNvCxnSpPr>
          <p:nvPr/>
        </p:nvCxnSpPr>
        <p:spPr>
          <a:xfrm>
            <a:off x="2660353" y="2190939"/>
            <a:ext cx="455897" cy="588971"/>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13A7BE2C-3F1B-4613-B839-39B0B7714E7A}"/>
              </a:ext>
            </a:extLst>
          </p:cNvPr>
          <p:cNvCxnSpPr>
            <a:cxnSpLocks/>
          </p:cNvCxnSpPr>
          <p:nvPr/>
        </p:nvCxnSpPr>
        <p:spPr>
          <a:xfrm>
            <a:off x="3207262" y="2331267"/>
            <a:ext cx="0" cy="38024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FEAE8B5E-ABEB-40FA-8817-3B8462BC01C9}"/>
              </a:ext>
            </a:extLst>
          </p:cNvPr>
          <p:cNvCxnSpPr>
            <a:cxnSpLocks/>
          </p:cNvCxnSpPr>
          <p:nvPr/>
        </p:nvCxnSpPr>
        <p:spPr>
          <a:xfrm flipH="1">
            <a:off x="3310551" y="2190939"/>
            <a:ext cx="403350" cy="46172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Connecteur droit 19">
            <a:extLst>
              <a:ext uri="{FF2B5EF4-FFF2-40B4-BE49-F238E27FC236}">
                <a16:creationId xmlns:a16="http://schemas.microsoft.com/office/drawing/2014/main" id="{C56847D3-4C58-449A-AF45-6AF0222177D7}"/>
              </a:ext>
            </a:extLst>
          </p:cNvPr>
          <p:cNvCxnSpPr>
            <a:cxnSpLocks/>
          </p:cNvCxnSpPr>
          <p:nvPr/>
        </p:nvCxnSpPr>
        <p:spPr>
          <a:xfrm>
            <a:off x="1584356" y="3216297"/>
            <a:ext cx="669957" cy="286722"/>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516DEE49-1D6B-407A-9367-875B2AF0C683}"/>
              </a:ext>
            </a:extLst>
          </p:cNvPr>
          <p:cNvCxnSpPr>
            <a:cxnSpLocks/>
          </p:cNvCxnSpPr>
          <p:nvPr/>
        </p:nvCxnSpPr>
        <p:spPr>
          <a:xfrm flipV="1">
            <a:off x="4327556" y="2967793"/>
            <a:ext cx="358570" cy="581165"/>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1" name="Connecteur droit 30">
            <a:extLst>
              <a:ext uri="{FF2B5EF4-FFF2-40B4-BE49-F238E27FC236}">
                <a16:creationId xmlns:a16="http://schemas.microsoft.com/office/drawing/2014/main" id="{C8FF93BC-9FF5-48BE-8D65-D1E9C2CD66E5}"/>
              </a:ext>
            </a:extLst>
          </p:cNvPr>
          <p:cNvCxnSpPr>
            <a:cxnSpLocks/>
          </p:cNvCxnSpPr>
          <p:nvPr/>
        </p:nvCxnSpPr>
        <p:spPr>
          <a:xfrm>
            <a:off x="1502875" y="2390115"/>
            <a:ext cx="1148425" cy="546486"/>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aphicFrame>
        <p:nvGraphicFramePr>
          <p:cNvPr id="33" name="Graphique 32">
            <a:extLst>
              <a:ext uri="{FF2B5EF4-FFF2-40B4-BE49-F238E27FC236}">
                <a16:creationId xmlns:a16="http://schemas.microsoft.com/office/drawing/2014/main" id="{17772D8B-6323-44A3-B7EF-45DD9E51ED33}"/>
              </a:ext>
            </a:extLst>
          </p:cNvPr>
          <p:cNvGraphicFramePr/>
          <p:nvPr>
            <p:extLst>
              <p:ext uri="{D42A27DB-BD31-4B8C-83A1-F6EECF244321}">
                <p14:modId xmlns:p14="http://schemas.microsoft.com/office/powerpoint/2010/main" val="2252664668"/>
              </p:ext>
            </p:extLst>
          </p:nvPr>
        </p:nvGraphicFramePr>
        <p:xfrm>
          <a:off x="1065084" y="1860879"/>
          <a:ext cx="4214948" cy="3917824"/>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89C98943-54BA-454E-8C68-C14AFA2271CE}"/>
              </a:ext>
            </a:extLst>
          </p:cNvPr>
          <p:cNvSpPr/>
          <p:nvPr/>
        </p:nvSpPr>
        <p:spPr>
          <a:xfrm>
            <a:off x="8691266" y="5457824"/>
            <a:ext cx="1446230" cy="384721"/>
          </a:xfrm>
          <a:prstGeom prst="rect">
            <a:avLst/>
          </a:prstGeom>
        </p:spPr>
        <p:txBody>
          <a:bodyPr wrap="none">
            <a:spAutoFit/>
          </a:bodyPr>
          <a:lstStyle/>
          <a:p>
            <a:r>
              <a:rPr lang="fr-FR" sz="1900" dirty="0">
                <a:solidFill>
                  <a:srgbClr val="494948"/>
                </a:solidFill>
                <a:latin typeface="Abadi" panose="020B0604020104020204" pitchFamily="34" charset="0"/>
              </a:rPr>
              <a:t>2019-2020</a:t>
            </a:r>
            <a:endParaRPr lang="en-GB" sz="1900" dirty="0">
              <a:solidFill>
                <a:srgbClr val="494948"/>
              </a:solidFill>
              <a:latin typeface="Abadi" panose="020B0604020104020204" pitchFamily="34" charset="0"/>
            </a:endParaRPr>
          </a:p>
        </p:txBody>
      </p:sp>
      <p:sp>
        <p:nvSpPr>
          <p:cNvPr id="22" name="Rectangle 21">
            <a:extLst>
              <a:ext uri="{FF2B5EF4-FFF2-40B4-BE49-F238E27FC236}">
                <a16:creationId xmlns:a16="http://schemas.microsoft.com/office/drawing/2014/main" id="{8F7BFA3E-D269-44C3-8F66-E19336864281}"/>
              </a:ext>
            </a:extLst>
          </p:cNvPr>
          <p:cNvSpPr/>
          <p:nvPr/>
        </p:nvSpPr>
        <p:spPr>
          <a:xfrm>
            <a:off x="2923265" y="5457958"/>
            <a:ext cx="774571" cy="384721"/>
          </a:xfrm>
          <a:prstGeom prst="rect">
            <a:avLst/>
          </a:prstGeom>
        </p:spPr>
        <p:txBody>
          <a:bodyPr wrap="none">
            <a:spAutoFit/>
          </a:bodyPr>
          <a:lstStyle/>
          <a:p>
            <a:r>
              <a:rPr lang="fr-FR" sz="1900" dirty="0">
                <a:solidFill>
                  <a:srgbClr val="494948"/>
                </a:solidFill>
                <a:latin typeface="Abadi" panose="020B0604020104020204" pitchFamily="34" charset="0"/>
              </a:rPr>
              <a:t>2018</a:t>
            </a:r>
            <a:endParaRPr lang="en-GB" sz="1900" dirty="0">
              <a:solidFill>
                <a:srgbClr val="494948"/>
              </a:solidFill>
              <a:latin typeface="Abadi" panose="020B0604020104020204" pitchFamily="34" charset="0"/>
            </a:endParaRPr>
          </a:p>
        </p:txBody>
      </p:sp>
      <p:cxnSp>
        <p:nvCxnSpPr>
          <p:cNvPr id="24" name="Connecteur droit 23">
            <a:extLst>
              <a:ext uri="{FF2B5EF4-FFF2-40B4-BE49-F238E27FC236}">
                <a16:creationId xmlns:a16="http://schemas.microsoft.com/office/drawing/2014/main" id="{2350A652-459A-4D43-BF79-EB5DD405B9A8}"/>
              </a:ext>
            </a:extLst>
          </p:cNvPr>
          <p:cNvCxnSpPr>
            <a:cxnSpLocks/>
          </p:cNvCxnSpPr>
          <p:nvPr/>
        </p:nvCxnSpPr>
        <p:spPr>
          <a:xfrm>
            <a:off x="1584356" y="4977859"/>
            <a:ext cx="1066944"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02556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E1E1BCA-1DF0-4D91-A336-420D15B0D21D}"/>
              </a:ext>
            </a:extLst>
          </p:cNvPr>
          <p:cNvSpPr>
            <a:spLocks noGrp="1"/>
          </p:cNvSpPr>
          <p:nvPr>
            <p:ph type="title"/>
          </p:nvPr>
        </p:nvSpPr>
        <p:spPr/>
        <p:txBody>
          <a:bodyPr/>
          <a:lstStyle/>
          <a:p>
            <a:r>
              <a:rPr lang="fr-FR" dirty="0"/>
              <a:t>Diversification du portefeuille clients
</a:t>
            </a:r>
            <a:endParaRPr lang="en-GB" dirty="0"/>
          </a:p>
        </p:txBody>
      </p:sp>
      <p:sp>
        <p:nvSpPr>
          <p:cNvPr id="4" name="Espace réservé du pied de page 3">
            <a:extLst>
              <a:ext uri="{FF2B5EF4-FFF2-40B4-BE49-F238E27FC236}">
                <a16:creationId xmlns:a16="http://schemas.microsoft.com/office/drawing/2014/main" id="{D469FD98-263A-4DB6-A42D-D71B784815C7}"/>
              </a:ext>
            </a:extLst>
          </p:cNvPr>
          <p:cNvSpPr>
            <a:spLocks noGrp="1"/>
          </p:cNvSpPr>
          <p:nvPr>
            <p:ph type="ftr" sz="quarter" idx="11"/>
          </p:nvPr>
        </p:nvSpPr>
        <p:spPr/>
        <p:txBody>
          <a:bodyPr/>
          <a:lstStyle/>
          <a:p>
            <a:r>
              <a:rPr lang="fr-FR" dirty="0"/>
              <a:t>Résultats annuels 2019-20</a:t>
            </a:r>
            <a:endParaRPr lang="en-GB" dirty="0"/>
          </a:p>
        </p:txBody>
      </p:sp>
      <p:sp>
        <p:nvSpPr>
          <p:cNvPr id="5" name="Espace réservé du numéro de diapositive 4">
            <a:extLst>
              <a:ext uri="{FF2B5EF4-FFF2-40B4-BE49-F238E27FC236}">
                <a16:creationId xmlns:a16="http://schemas.microsoft.com/office/drawing/2014/main" id="{733711A3-C53A-42E6-90CB-871617DB1FA6}"/>
              </a:ext>
            </a:extLst>
          </p:cNvPr>
          <p:cNvSpPr>
            <a:spLocks noGrp="1"/>
          </p:cNvSpPr>
          <p:nvPr>
            <p:ph type="sldNum" sz="quarter" idx="12"/>
          </p:nvPr>
        </p:nvSpPr>
        <p:spPr/>
        <p:txBody>
          <a:bodyPr/>
          <a:lstStyle/>
          <a:p>
            <a:fld id="{964486D4-D654-4480-BC70-181118A9BD87}" type="slidenum">
              <a:rPr lang="fr-FR" smtClean="0"/>
              <a:pPr/>
              <a:t>15</a:t>
            </a:fld>
            <a:endParaRPr lang="fr-FR" dirty="0"/>
          </a:p>
        </p:txBody>
      </p:sp>
      <p:sp>
        <p:nvSpPr>
          <p:cNvPr id="9" name="Espace réservé du texte 8">
            <a:extLst>
              <a:ext uri="{FF2B5EF4-FFF2-40B4-BE49-F238E27FC236}">
                <a16:creationId xmlns:a16="http://schemas.microsoft.com/office/drawing/2014/main" id="{40A94F54-44B8-4F50-BBEF-0670DFCE4523}"/>
              </a:ext>
            </a:extLst>
          </p:cNvPr>
          <p:cNvSpPr>
            <a:spLocks noGrp="1"/>
          </p:cNvSpPr>
          <p:nvPr>
            <p:ph type="body" sz="quarter" idx="13"/>
          </p:nvPr>
        </p:nvSpPr>
        <p:spPr/>
        <p:txBody>
          <a:bodyPr/>
          <a:lstStyle/>
          <a:p>
            <a:r>
              <a:rPr lang="fr-FR" dirty="0"/>
              <a:t>*Données pro forma, Boston Limited intégré sur 12 mois (1er mars 2019 - 29 février 2020)  </a:t>
            </a:r>
            <a:endParaRPr lang="en-GB" dirty="0"/>
          </a:p>
          <a:p>
            <a:endParaRPr lang="en-GB" dirty="0"/>
          </a:p>
        </p:txBody>
      </p:sp>
      <p:sp>
        <p:nvSpPr>
          <p:cNvPr id="18" name="Parallélogramme 17">
            <a:extLst>
              <a:ext uri="{FF2B5EF4-FFF2-40B4-BE49-F238E27FC236}">
                <a16:creationId xmlns:a16="http://schemas.microsoft.com/office/drawing/2014/main" id="{10D6393E-AC8A-4337-B712-20AC7C7432C6}"/>
              </a:ext>
            </a:extLst>
          </p:cNvPr>
          <p:cNvSpPr/>
          <p:nvPr/>
        </p:nvSpPr>
        <p:spPr>
          <a:xfrm>
            <a:off x="8223227" y="1966139"/>
            <a:ext cx="3601535" cy="646331"/>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0" name="Parallélogramme 19">
            <a:extLst>
              <a:ext uri="{FF2B5EF4-FFF2-40B4-BE49-F238E27FC236}">
                <a16:creationId xmlns:a16="http://schemas.microsoft.com/office/drawing/2014/main" id="{487305DF-8164-4D5E-B762-8C2DDDED3B98}"/>
              </a:ext>
            </a:extLst>
          </p:cNvPr>
          <p:cNvSpPr/>
          <p:nvPr/>
        </p:nvSpPr>
        <p:spPr>
          <a:xfrm>
            <a:off x="4297894" y="1955911"/>
            <a:ext cx="3294776" cy="646331"/>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23" name="Rectangle 22">
            <a:extLst>
              <a:ext uri="{FF2B5EF4-FFF2-40B4-BE49-F238E27FC236}">
                <a16:creationId xmlns:a16="http://schemas.microsoft.com/office/drawing/2014/main" id="{8F6670E8-A4B0-4D55-BEFE-316DD3A12A29}"/>
              </a:ext>
            </a:extLst>
          </p:cNvPr>
          <p:cNvSpPr/>
          <p:nvPr/>
        </p:nvSpPr>
        <p:spPr>
          <a:xfrm>
            <a:off x="4399174" y="1957730"/>
            <a:ext cx="3128463" cy="830997"/>
          </a:xfrm>
          <a:prstGeom prst="rect">
            <a:avLst/>
          </a:prstGeom>
        </p:spPr>
        <p:txBody>
          <a:bodyPr wrap="square">
            <a:spAutoFit/>
          </a:bodyPr>
          <a:lstStyle/>
          <a:p>
            <a:pPr algn="ctr"/>
            <a:r>
              <a:rPr lang="fr-FR" sz="1600" dirty="0">
                <a:latin typeface="Abadi" panose="020B0604020104020204" pitchFamily="34" charset="0"/>
                <a:ea typeface="+mj-ea"/>
                <a:cs typeface="+mj-cs"/>
              </a:rPr>
              <a:t>288 clients facturés</a:t>
            </a:r>
            <a:br>
              <a:rPr lang="fr-FR" sz="1600" dirty="0">
                <a:latin typeface="Abadi" panose="020B0604020104020204" pitchFamily="34" charset="0"/>
                <a:ea typeface="+mj-ea"/>
                <a:cs typeface="+mj-cs"/>
              </a:rPr>
            </a:br>
            <a:r>
              <a:rPr lang="fr-FR" sz="1600" dirty="0">
                <a:latin typeface="Abadi" panose="020B0604020104020204" pitchFamily="34" charset="0"/>
                <a:ea typeface="+mj-ea"/>
                <a:cs typeface="+mj-cs"/>
              </a:rPr>
              <a:t>sur l'exercice 2019-2020
</a:t>
            </a:r>
            <a:endParaRPr lang="en-GB" sz="1000" dirty="0"/>
          </a:p>
        </p:txBody>
      </p:sp>
      <p:sp>
        <p:nvSpPr>
          <p:cNvPr id="24" name="Rectangle 23">
            <a:extLst>
              <a:ext uri="{FF2B5EF4-FFF2-40B4-BE49-F238E27FC236}">
                <a16:creationId xmlns:a16="http://schemas.microsoft.com/office/drawing/2014/main" id="{9497EA87-E048-46F1-AB06-B0944E8E9866}"/>
              </a:ext>
            </a:extLst>
          </p:cNvPr>
          <p:cNvSpPr/>
          <p:nvPr/>
        </p:nvSpPr>
        <p:spPr>
          <a:xfrm>
            <a:off x="8021473" y="1969051"/>
            <a:ext cx="4021098" cy="830997"/>
          </a:xfrm>
          <a:prstGeom prst="rect">
            <a:avLst/>
          </a:prstGeom>
        </p:spPr>
        <p:txBody>
          <a:bodyPr wrap="square">
            <a:spAutoFit/>
          </a:bodyPr>
          <a:lstStyle/>
          <a:p>
            <a:pPr algn="ctr"/>
            <a:r>
              <a:rPr lang="fr-FR" sz="1600" dirty="0">
                <a:latin typeface="Abadi" panose="020B0604020104020204" pitchFamily="34" charset="0"/>
                <a:ea typeface="+mj-ea"/>
                <a:cs typeface="+mj-cs"/>
              </a:rPr>
              <a:t>1 761 clients facturés</a:t>
            </a:r>
          </a:p>
          <a:p>
            <a:pPr algn="ctr"/>
            <a:r>
              <a:rPr lang="fr-FR" sz="1600" dirty="0">
                <a:latin typeface="Abadi" panose="020B0604020104020204" pitchFamily="34" charset="0"/>
                <a:ea typeface="+mj-ea"/>
                <a:cs typeface="+mj-cs"/>
              </a:rPr>
              <a:t> sur l'exercice 2019-2020* 
</a:t>
            </a:r>
            <a:endParaRPr lang="en-GB" sz="1000" dirty="0"/>
          </a:p>
        </p:txBody>
      </p:sp>
      <p:graphicFrame>
        <p:nvGraphicFramePr>
          <p:cNvPr id="25" name="Graphique 24">
            <a:extLst>
              <a:ext uri="{FF2B5EF4-FFF2-40B4-BE49-F238E27FC236}">
                <a16:creationId xmlns:a16="http://schemas.microsoft.com/office/drawing/2014/main" id="{8B26C8D4-8481-4330-A22E-C8A57C25EF45}"/>
              </a:ext>
            </a:extLst>
          </p:cNvPr>
          <p:cNvGraphicFramePr/>
          <p:nvPr>
            <p:extLst>
              <p:ext uri="{D42A27DB-BD31-4B8C-83A1-F6EECF244321}">
                <p14:modId xmlns:p14="http://schemas.microsoft.com/office/powerpoint/2010/main" val="111591290"/>
              </p:ext>
            </p:extLst>
          </p:nvPr>
        </p:nvGraphicFramePr>
        <p:xfrm>
          <a:off x="4240226" y="3077953"/>
          <a:ext cx="2048228" cy="2224533"/>
        </p:xfrm>
        <a:graphic>
          <a:graphicData uri="http://schemas.openxmlformats.org/drawingml/2006/chart">
            <c:chart xmlns:c="http://schemas.openxmlformats.org/drawingml/2006/chart" xmlns:r="http://schemas.openxmlformats.org/officeDocument/2006/relationships" r:id="rId2"/>
          </a:graphicData>
        </a:graphic>
      </p:graphicFrame>
      <p:sp>
        <p:nvSpPr>
          <p:cNvPr id="26" name="Rectangle 25">
            <a:extLst>
              <a:ext uri="{FF2B5EF4-FFF2-40B4-BE49-F238E27FC236}">
                <a16:creationId xmlns:a16="http://schemas.microsoft.com/office/drawing/2014/main" id="{FD5E1637-5557-4472-89AB-26E862CF79DA}"/>
              </a:ext>
            </a:extLst>
          </p:cNvPr>
          <p:cNvSpPr/>
          <p:nvPr/>
        </p:nvSpPr>
        <p:spPr>
          <a:xfrm>
            <a:off x="6224559" y="4322413"/>
            <a:ext cx="2064271" cy="1077218"/>
          </a:xfrm>
          <a:prstGeom prst="rect">
            <a:avLst/>
          </a:prstGeom>
        </p:spPr>
        <p:txBody>
          <a:bodyPr wrap="square">
            <a:spAutoFit/>
          </a:bodyPr>
          <a:lstStyle/>
          <a:p>
            <a:r>
              <a:rPr lang="fr-FR" sz="1600" dirty="0">
                <a:solidFill>
                  <a:schemeClr val="bg1"/>
                </a:solidFill>
                <a:highlight>
                  <a:srgbClr val="727272"/>
                </a:highlight>
                <a:latin typeface="Abadi" panose="020B0604020104020204" pitchFamily="34" charset="0"/>
              </a:rPr>
              <a:t>5 premiers clients</a:t>
            </a:r>
            <a:r>
              <a:rPr lang="fr-FR" sz="1600" dirty="0">
                <a:latin typeface="Abadi" panose="020B0604020104020204" pitchFamily="34" charset="0"/>
              </a:rPr>
              <a:t> : 69% du chiffre d'affaires total du périmètre historique</a:t>
            </a:r>
          </a:p>
        </p:txBody>
      </p:sp>
      <p:graphicFrame>
        <p:nvGraphicFramePr>
          <p:cNvPr id="27" name="Graphique 26">
            <a:extLst>
              <a:ext uri="{FF2B5EF4-FFF2-40B4-BE49-F238E27FC236}">
                <a16:creationId xmlns:a16="http://schemas.microsoft.com/office/drawing/2014/main" id="{D64FB957-AD9B-4B68-89C1-E7B54C759EC1}"/>
              </a:ext>
            </a:extLst>
          </p:cNvPr>
          <p:cNvGraphicFramePr/>
          <p:nvPr>
            <p:extLst>
              <p:ext uri="{D42A27DB-BD31-4B8C-83A1-F6EECF244321}">
                <p14:modId xmlns:p14="http://schemas.microsoft.com/office/powerpoint/2010/main" val="1013469215"/>
              </p:ext>
            </p:extLst>
          </p:nvPr>
        </p:nvGraphicFramePr>
        <p:xfrm>
          <a:off x="8100613" y="3092145"/>
          <a:ext cx="2048228" cy="2224533"/>
        </p:xfrm>
        <a:graphic>
          <a:graphicData uri="http://schemas.openxmlformats.org/drawingml/2006/chart">
            <c:chart xmlns:c="http://schemas.openxmlformats.org/drawingml/2006/chart" xmlns:r="http://schemas.openxmlformats.org/officeDocument/2006/relationships" r:id="rId3"/>
          </a:graphicData>
        </a:graphic>
      </p:graphicFrame>
      <p:sp>
        <p:nvSpPr>
          <p:cNvPr id="28" name="Rectangle 27">
            <a:extLst>
              <a:ext uri="{FF2B5EF4-FFF2-40B4-BE49-F238E27FC236}">
                <a16:creationId xmlns:a16="http://schemas.microsoft.com/office/drawing/2014/main" id="{F1A27EF7-4F21-4B27-9493-DFB3F0A020DB}"/>
              </a:ext>
            </a:extLst>
          </p:cNvPr>
          <p:cNvSpPr/>
          <p:nvPr/>
        </p:nvSpPr>
        <p:spPr>
          <a:xfrm>
            <a:off x="6219275" y="3058659"/>
            <a:ext cx="1865061" cy="1077218"/>
          </a:xfrm>
          <a:prstGeom prst="rect">
            <a:avLst/>
          </a:prstGeom>
        </p:spPr>
        <p:txBody>
          <a:bodyPr wrap="square">
            <a:spAutoFit/>
          </a:bodyPr>
          <a:lstStyle/>
          <a:p>
            <a:r>
              <a:rPr lang="fr-FR" sz="1600" dirty="0">
                <a:solidFill>
                  <a:schemeClr val="bg1"/>
                </a:solidFill>
                <a:highlight>
                  <a:srgbClr val="494948"/>
                </a:highlight>
                <a:latin typeface="Abadi" panose="020B0604020104020204" pitchFamily="34" charset="0"/>
              </a:rPr>
              <a:t>1</a:t>
            </a:r>
            <a:r>
              <a:rPr lang="fr-FR" sz="1600" baseline="30000" dirty="0">
                <a:solidFill>
                  <a:schemeClr val="bg1"/>
                </a:solidFill>
                <a:highlight>
                  <a:srgbClr val="494948"/>
                </a:highlight>
                <a:latin typeface="Abadi" panose="020B0604020104020204" pitchFamily="34" charset="0"/>
              </a:rPr>
              <a:t>er</a:t>
            </a:r>
            <a:r>
              <a:rPr lang="fr-FR" sz="1600" dirty="0">
                <a:solidFill>
                  <a:schemeClr val="bg1"/>
                </a:solidFill>
                <a:highlight>
                  <a:srgbClr val="494948"/>
                </a:highlight>
                <a:latin typeface="Abadi" panose="020B0604020104020204" pitchFamily="34" charset="0"/>
              </a:rPr>
              <a:t> client</a:t>
            </a:r>
            <a:r>
              <a:rPr lang="fr-FR" sz="1600" dirty="0">
                <a:latin typeface="Abadi" panose="020B0604020104020204" pitchFamily="34" charset="0"/>
              </a:rPr>
              <a:t> : 35% </a:t>
            </a:r>
            <a:br>
              <a:rPr lang="fr-FR" sz="1600" dirty="0">
                <a:latin typeface="Abadi" panose="020B0604020104020204" pitchFamily="34" charset="0"/>
              </a:rPr>
            </a:br>
            <a:r>
              <a:rPr lang="fr-FR" sz="1600" dirty="0">
                <a:latin typeface="Abadi" panose="020B0604020104020204" pitchFamily="34" charset="0"/>
              </a:rPr>
              <a:t>du chiffre d'affaires total du périmètre historique</a:t>
            </a:r>
          </a:p>
        </p:txBody>
      </p:sp>
      <p:sp>
        <p:nvSpPr>
          <p:cNvPr id="29" name="Rectangle 28">
            <a:extLst>
              <a:ext uri="{FF2B5EF4-FFF2-40B4-BE49-F238E27FC236}">
                <a16:creationId xmlns:a16="http://schemas.microsoft.com/office/drawing/2014/main" id="{284EBFD3-1511-4002-8C56-1F2076D71E97}"/>
              </a:ext>
            </a:extLst>
          </p:cNvPr>
          <p:cNvSpPr/>
          <p:nvPr/>
        </p:nvSpPr>
        <p:spPr>
          <a:xfrm>
            <a:off x="10114005" y="3127896"/>
            <a:ext cx="1855999" cy="1077218"/>
          </a:xfrm>
          <a:prstGeom prst="rect">
            <a:avLst/>
          </a:prstGeom>
        </p:spPr>
        <p:txBody>
          <a:bodyPr wrap="square">
            <a:spAutoFit/>
          </a:bodyPr>
          <a:lstStyle/>
          <a:p>
            <a:r>
              <a:rPr lang="fr-FR" sz="1600" dirty="0">
                <a:solidFill>
                  <a:schemeClr val="bg1"/>
                </a:solidFill>
                <a:highlight>
                  <a:srgbClr val="494948"/>
                </a:highlight>
                <a:latin typeface="Abadi" panose="020B0604020104020204" pitchFamily="34" charset="0"/>
              </a:rPr>
              <a:t>1</a:t>
            </a:r>
            <a:r>
              <a:rPr lang="fr-FR" sz="1600" baseline="30000" dirty="0">
                <a:solidFill>
                  <a:schemeClr val="bg1"/>
                </a:solidFill>
                <a:highlight>
                  <a:srgbClr val="494948"/>
                </a:highlight>
                <a:latin typeface="Abadi" panose="020B0604020104020204" pitchFamily="34" charset="0"/>
              </a:rPr>
              <a:t>er</a:t>
            </a:r>
            <a:r>
              <a:rPr lang="fr-FR" sz="1600" dirty="0">
                <a:solidFill>
                  <a:schemeClr val="bg1"/>
                </a:solidFill>
                <a:highlight>
                  <a:srgbClr val="494948"/>
                </a:highlight>
                <a:latin typeface="Abadi" panose="020B0604020104020204" pitchFamily="34" charset="0"/>
              </a:rPr>
              <a:t> client</a:t>
            </a:r>
            <a:r>
              <a:rPr lang="fr-FR" sz="1600" dirty="0">
                <a:latin typeface="Abadi" panose="020B0604020104020204" pitchFamily="34" charset="0"/>
              </a:rPr>
              <a:t> : 10% 
du chiffre d'affaires total du Groupe
</a:t>
            </a:r>
          </a:p>
        </p:txBody>
      </p:sp>
      <p:sp>
        <p:nvSpPr>
          <p:cNvPr id="31" name="Arc plein 30">
            <a:extLst>
              <a:ext uri="{FF2B5EF4-FFF2-40B4-BE49-F238E27FC236}">
                <a16:creationId xmlns:a16="http://schemas.microsoft.com/office/drawing/2014/main" id="{F2147D69-6160-4BE2-9539-22A1577AD1A0}"/>
              </a:ext>
            </a:extLst>
          </p:cNvPr>
          <p:cNvSpPr/>
          <p:nvPr/>
        </p:nvSpPr>
        <p:spPr>
          <a:xfrm rot="5400000">
            <a:off x="4270187" y="3193550"/>
            <a:ext cx="1984076" cy="2003396"/>
          </a:xfrm>
          <a:prstGeom prst="blockArc">
            <a:avLst>
              <a:gd name="adj1" fmla="val 10800000"/>
              <a:gd name="adj2" fmla="val 3642226"/>
              <a:gd name="adj3" fmla="val 1640"/>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32" name="Triangle isocèle 31">
            <a:extLst>
              <a:ext uri="{FF2B5EF4-FFF2-40B4-BE49-F238E27FC236}">
                <a16:creationId xmlns:a16="http://schemas.microsoft.com/office/drawing/2014/main" id="{3F6119D0-055E-472C-A391-AC9F7C7F29E8}"/>
              </a:ext>
            </a:extLst>
          </p:cNvPr>
          <p:cNvSpPr/>
          <p:nvPr/>
        </p:nvSpPr>
        <p:spPr>
          <a:xfrm rot="20069228">
            <a:off x="4337361" y="4548071"/>
            <a:ext cx="131309" cy="205134"/>
          </a:xfrm>
          <a:prstGeom prst="triangle">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33" name="Arc plein 32">
            <a:extLst>
              <a:ext uri="{FF2B5EF4-FFF2-40B4-BE49-F238E27FC236}">
                <a16:creationId xmlns:a16="http://schemas.microsoft.com/office/drawing/2014/main" id="{648FFD68-7304-4649-AB32-E9C88D7AD0FC}"/>
              </a:ext>
            </a:extLst>
          </p:cNvPr>
          <p:cNvSpPr/>
          <p:nvPr/>
        </p:nvSpPr>
        <p:spPr>
          <a:xfrm rot="5400000">
            <a:off x="8261008" y="3248659"/>
            <a:ext cx="1803705" cy="1821269"/>
          </a:xfrm>
          <a:prstGeom prst="blockArc">
            <a:avLst>
              <a:gd name="adj1" fmla="val 10800000"/>
              <a:gd name="adj2" fmla="val 16193107"/>
              <a:gd name="adj3" fmla="val 1950"/>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sp>
        <p:nvSpPr>
          <p:cNvPr id="35" name="Rectangle 34">
            <a:extLst>
              <a:ext uri="{FF2B5EF4-FFF2-40B4-BE49-F238E27FC236}">
                <a16:creationId xmlns:a16="http://schemas.microsoft.com/office/drawing/2014/main" id="{40656AC0-A905-43AA-9742-18010624BE2B}"/>
              </a:ext>
            </a:extLst>
          </p:cNvPr>
          <p:cNvSpPr/>
          <p:nvPr/>
        </p:nvSpPr>
        <p:spPr>
          <a:xfrm>
            <a:off x="10114005" y="4151392"/>
            <a:ext cx="2048228" cy="1077218"/>
          </a:xfrm>
          <a:prstGeom prst="rect">
            <a:avLst/>
          </a:prstGeom>
        </p:spPr>
        <p:txBody>
          <a:bodyPr wrap="square">
            <a:spAutoFit/>
          </a:bodyPr>
          <a:lstStyle/>
          <a:p>
            <a:r>
              <a:rPr lang="fr-FR" sz="1600" dirty="0">
                <a:solidFill>
                  <a:schemeClr val="bg1"/>
                </a:solidFill>
                <a:highlight>
                  <a:srgbClr val="727272"/>
                </a:highlight>
                <a:latin typeface="Abadi" panose="020B0604020104020204" pitchFamily="34" charset="0"/>
              </a:rPr>
              <a:t>5 premiers clients</a:t>
            </a:r>
            <a:r>
              <a:rPr lang="fr-FR" sz="1600" dirty="0">
                <a:latin typeface="Abadi" panose="020B0604020104020204" pitchFamily="34" charset="0"/>
              </a:rPr>
              <a:t> : 25% du chiffre d'affaires total du Groupe</a:t>
            </a:r>
          </a:p>
        </p:txBody>
      </p:sp>
      <p:grpSp>
        <p:nvGrpSpPr>
          <p:cNvPr id="36" name="Groupe 35">
            <a:extLst>
              <a:ext uri="{FF2B5EF4-FFF2-40B4-BE49-F238E27FC236}">
                <a16:creationId xmlns:a16="http://schemas.microsoft.com/office/drawing/2014/main" id="{23742362-7032-4FD1-9AA1-FCAF96704705}"/>
              </a:ext>
            </a:extLst>
          </p:cNvPr>
          <p:cNvGrpSpPr/>
          <p:nvPr/>
        </p:nvGrpSpPr>
        <p:grpSpPr>
          <a:xfrm>
            <a:off x="8790160" y="1296867"/>
            <a:ext cx="2622617" cy="594041"/>
            <a:chOff x="6096000" y="907446"/>
            <a:chExt cx="3525082" cy="798456"/>
          </a:xfrm>
        </p:grpSpPr>
        <p:pic>
          <p:nvPicPr>
            <p:cNvPr id="37" name="Picture 2" descr="Résultat de recherche d'images pour &quot;boston limited&quot;">
              <a:extLst>
                <a:ext uri="{FF2B5EF4-FFF2-40B4-BE49-F238E27FC236}">
                  <a16:creationId xmlns:a16="http://schemas.microsoft.com/office/drawing/2014/main" id="{D1F82F7B-A6EA-4FAE-A8D2-686AE65DC6AF}"/>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426025" y="1336367"/>
              <a:ext cx="1195057" cy="353019"/>
            </a:xfrm>
            <a:prstGeom prst="rect">
              <a:avLst/>
            </a:prstGeom>
            <a:noFill/>
            <a:extLst>
              <a:ext uri="{909E8E84-426E-40DD-AFC4-6F175D3DCCD1}">
                <a14:hiddenFill xmlns:a14="http://schemas.microsoft.com/office/drawing/2010/main">
                  <a:solidFill>
                    <a:srgbClr val="FFFFFF"/>
                  </a:solidFill>
                </a14:hiddenFill>
              </a:ext>
            </a:extLst>
          </p:spPr>
        </p:pic>
        <p:pic>
          <p:nvPicPr>
            <p:cNvPr id="38" name="Image 37">
              <a:extLst>
                <a:ext uri="{FF2B5EF4-FFF2-40B4-BE49-F238E27FC236}">
                  <a16:creationId xmlns:a16="http://schemas.microsoft.com/office/drawing/2014/main" id="{47C6A5D3-9EFC-4EF4-A1D2-0CBB8383843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1125395"/>
              <a:ext cx="2149222" cy="580507"/>
            </a:xfrm>
            <a:prstGeom prst="rect">
              <a:avLst/>
            </a:prstGeom>
          </p:spPr>
        </p:pic>
        <p:sp>
          <p:nvSpPr>
            <p:cNvPr id="39" name="Rectangle 38">
              <a:extLst>
                <a:ext uri="{FF2B5EF4-FFF2-40B4-BE49-F238E27FC236}">
                  <a16:creationId xmlns:a16="http://schemas.microsoft.com/office/drawing/2014/main" id="{C5490B92-4DCA-4C2D-833C-80F065FF0318}"/>
                </a:ext>
              </a:extLst>
            </p:cNvPr>
            <p:cNvSpPr/>
            <p:nvPr/>
          </p:nvSpPr>
          <p:spPr>
            <a:xfrm>
              <a:off x="8296866" y="907446"/>
              <a:ext cx="838575" cy="496423"/>
            </a:xfrm>
            <a:prstGeom prst="rect">
              <a:avLst/>
            </a:prstGeom>
          </p:spPr>
          <p:txBody>
            <a:bodyPr wrap="none">
              <a:spAutoFit/>
            </a:bodyPr>
            <a:lstStyle/>
            <a:p>
              <a:r>
                <a:rPr lang="fr-FR" i="1" dirty="0">
                  <a:latin typeface="Abadi" panose="020B0604020104020204" pitchFamily="34" charset="0"/>
                  <a:ea typeface="+mj-ea"/>
                  <a:cs typeface="+mj-cs"/>
                </a:rPr>
                <a:t>avec</a:t>
              </a:r>
              <a:endParaRPr lang="en-GB" i="1" dirty="0"/>
            </a:p>
          </p:txBody>
        </p:sp>
      </p:grpSp>
      <p:pic>
        <p:nvPicPr>
          <p:cNvPr id="40" name="Image 39">
            <a:extLst>
              <a:ext uri="{FF2B5EF4-FFF2-40B4-BE49-F238E27FC236}">
                <a16:creationId xmlns:a16="http://schemas.microsoft.com/office/drawing/2014/main" id="{0C18A0FE-9705-4F05-AED2-387B849128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62225" y="1462361"/>
            <a:ext cx="1598994" cy="431890"/>
          </a:xfrm>
          <a:prstGeom prst="rect">
            <a:avLst/>
          </a:prstGeom>
        </p:spPr>
      </p:pic>
      <p:sp>
        <p:nvSpPr>
          <p:cNvPr id="41" name="Parallélogramme 40">
            <a:extLst>
              <a:ext uri="{FF2B5EF4-FFF2-40B4-BE49-F238E27FC236}">
                <a16:creationId xmlns:a16="http://schemas.microsoft.com/office/drawing/2014/main" id="{A180AF1C-15A0-4295-B8E8-F740AFA42EBD}"/>
              </a:ext>
            </a:extLst>
          </p:cNvPr>
          <p:cNvSpPr/>
          <p:nvPr/>
        </p:nvSpPr>
        <p:spPr>
          <a:xfrm>
            <a:off x="310252" y="1979977"/>
            <a:ext cx="3294776" cy="646331"/>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2" name="Rectangle 41">
            <a:extLst>
              <a:ext uri="{FF2B5EF4-FFF2-40B4-BE49-F238E27FC236}">
                <a16:creationId xmlns:a16="http://schemas.microsoft.com/office/drawing/2014/main" id="{1E799125-A763-4D9D-BE44-CCF9C17ECA95}"/>
              </a:ext>
            </a:extLst>
          </p:cNvPr>
          <p:cNvSpPr/>
          <p:nvPr/>
        </p:nvSpPr>
        <p:spPr>
          <a:xfrm>
            <a:off x="411532" y="1981796"/>
            <a:ext cx="3128463" cy="830997"/>
          </a:xfrm>
          <a:prstGeom prst="rect">
            <a:avLst/>
          </a:prstGeom>
        </p:spPr>
        <p:txBody>
          <a:bodyPr wrap="square">
            <a:spAutoFit/>
          </a:bodyPr>
          <a:lstStyle/>
          <a:p>
            <a:pPr algn="ctr"/>
            <a:r>
              <a:rPr lang="fr-FR" sz="1600" dirty="0">
                <a:latin typeface="Abadi" panose="020B0604020104020204" pitchFamily="34" charset="0"/>
                <a:ea typeface="+mj-ea"/>
                <a:cs typeface="+mj-cs"/>
              </a:rPr>
              <a:t>256 clients facturés</a:t>
            </a:r>
            <a:br>
              <a:rPr lang="fr-FR" sz="1600" dirty="0">
                <a:latin typeface="Abadi" panose="020B0604020104020204" pitchFamily="34" charset="0"/>
                <a:ea typeface="+mj-ea"/>
                <a:cs typeface="+mj-cs"/>
              </a:rPr>
            </a:br>
            <a:r>
              <a:rPr lang="fr-FR" sz="1600" dirty="0">
                <a:latin typeface="Abadi" panose="020B0604020104020204" pitchFamily="34" charset="0"/>
                <a:ea typeface="+mj-ea"/>
                <a:cs typeface="+mj-cs"/>
              </a:rPr>
              <a:t>sur l'exercice 2018
</a:t>
            </a:r>
            <a:endParaRPr lang="en-GB" sz="1000" dirty="0"/>
          </a:p>
        </p:txBody>
      </p:sp>
      <p:graphicFrame>
        <p:nvGraphicFramePr>
          <p:cNvPr id="43" name="Graphique 42">
            <a:extLst>
              <a:ext uri="{FF2B5EF4-FFF2-40B4-BE49-F238E27FC236}">
                <a16:creationId xmlns:a16="http://schemas.microsoft.com/office/drawing/2014/main" id="{5C798497-B638-42FC-994A-C883E435AF4F}"/>
              </a:ext>
            </a:extLst>
          </p:cNvPr>
          <p:cNvGraphicFramePr/>
          <p:nvPr>
            <p:extLst>
              <p:ext uri="{D42A27DB-BD31-4B8C-83A1-F6EECF244321}">
                <p14:modId xmlns:p14="http://schemas.microsoft.com/office/powerpoint/2010/main" val="1251014895"/>
              </p:ext>
            </p:extLst>
          </p:nvPr>
        </p:nvGraphicFramePr>
        <p:xfrm>
          <a:off x="252584" y="3102019"/>
          <a:ext cx="2048228" cy="2224533"/>
        </p:xfrm>
        <a:graphic>
          <a:graphicData uri="http://schemas.openxmlformats.org/drawingml/2006/chart">
            <c:chart xmlns:c="http://schemas.openxmlformats.org/drawingml/2006/chart" xmlns:r="http://schemas.openxmlformats.org/officeDocument/2006/relationships" r:id="rId6"/>
          </a:graphicData>
        </a:graphic>
      </p:graphicFrame>
      <p:sp>
        <p:nvSpPr>
          <p:cNvPr id="44" name="Rectangle 43">
            <a:extLst>
              <a:ext uri="{FF2B5EF4-FFF2-40B4-BE49-F238E27FC236}">
                <a16:creationId xmlns:a16="http://schemas.microsoft.com/office/drawing/2014/main" id="{C7F68915-78AE-46E4-A754-DC7490BEE8B8}"/>
              </a:ext>
            </a:extLst>
          </p:cNvPr>
          <p:cNvSpPr/>
          <p:nvPr/>
        </p:nvSpPr>
        <p:spPr>
          <a:xfrm>
            <a:off x="2327049" y="4322413"/>
            <a:ext cx="2048227" cy="1077218"/>
          </a:xfrm>
          <a:prstGeom prst="rect">
            <a:avLst/>
          </a:prstGeom>
        </p:spPr>
        <p:txBody>
          <a:bodyPr wrap="square">
            <a:spAutoFit/>
          </a:bodyPr>
          <a:lstStyle/>
          <a:p>
            <a:r>
              <a:rPr lang="fr-FR" sz="1600" dirty="0">
                <a:solidFill>
                  <a:schemeClr val="bg1"/>
                </a:solidFill>
                <a:highlight>
                  <a:srgbClr val="727272"/>
                </a:highlight>
                <a:latin typeface="Abadi" panose="020B0604020104020204" pitchFamily="34" charset="0"/>
              </a:rPr>
              <a:t>5 premiers clients</a:t>
            </a:r>
            <a:r>
              <a:rPr lang="fr-FR" sz="1600" dirty="0">
                <a:latin typeface="Abadi" panose="020B0604020104020204" pitchFamily="34" charset="0"/>
              </a:rPr>
              <a:t> : 75% du chiffre d'affaires total du périmètre historique</a:t>
            </a:r>
          </a:p>
        </p:txBody>
      </p:sp>
      <p:sp>
        <p:nvSpPr>
          <p:cNvPr id="45" name="Rectangle 44">
            <a:extLst>
              <a:ext uri="{FF2B5EF4-FFF2-40B4-BE49-F238E27FC236}">
                <a16:creationId xmlns:a16="http://schemas.microsoft.com/office/drawing/2014/main" id="{1291705E-84A1-4454-A14D-6076F04D7132}"/>
              </a:ext>
            </a:extLst>
          </p:cNvPr>
          <p:cNvSpPr/>
          <p:nvPr/>
        </p:nvSpPr>
        <p:spPr>
          <a:xfrm>
            <a:off x="2321765" y="3058659"/>
            <a:ext cx="1882124" cy="1077218"/>
          </a:xfrm>
          <a:prstGeom prst="rect">
            <a:avLst/>
          </a:prstGeom>
        </p:spPr>
        <p:txBody>
          <a:bodyPr wrap="square">
            <a:spAutoFit/>
          </a:bodyPr>
          <a:lstStyle/>
          <a:p>
            <a:r>
              <a:rPr lang="fr-FR" sz="1600" dirty="0">
                <a:solidFill>
                  <a:schemeClr val="bg1"/>
                </a:solidFill>
                <a:highlight>
                  <a:srgbClr val="494948"/>
                </a:highlight>
                <a:latin typeface="Abadi" panose="020B0604020104020204" pitchFamily="34" charset="0"/>
              </a:rPr>
              <a:t>1</a:t>
            </a:r>
            <a:r>
              <a:rPr lang="fr-FR" sz="1600" baseline="30000" dirty="0">
                <a:solidFill>
                  <a:schemeClr val="bg1"/>
                </a:solidFill>
                <a:highlight>
                  <a:srgbClr val="494948"/>
                </a:highlight>
                <a:latin typeface="Abadi" panose="020B0604020104020204" pitchFamily="34" charset="0"/>
              </a:rPr>
              <a:t>er</a:t>
            </a:r>
            <a:r>
              <a:rPr lang="fr-FR" sz="1600" dirty="0">
                <a:solidFill>
                  <a:schemeClr val="bg1"/>
                </a:solidFill>
                <a:highlight>
                  <a:srgbClr val="494948"/>
                </a:highlight>
                <a:latin typeface="Abadi" panose="020B0604020104020204" pitchFamily="34" charset="0"/>
              </a:rPr>
              <a:t> client</a:t>
            </a:r>
            <a:r>
              <a:rPr lang="fr-FR" sz="1600" dirty="0">
                <a:latin typeface="Abadi" panose="020B0604020104020204" pitchFamily="34" charset="0"/>
              </a:rPr>
              <a:t> : 51% </a:t>
            </a:r>
            <a:br>
              <a:rPr lang="fr-FR" sz="1600" dirty="0">
                <a:latin typeface="Abadi" panose="020B0604020104020204" pitchFamily="34" charset="0"/>
              </a:rPr>
            </a:br>
            <a:r>
              <a:rPr lang="fr-FR" sz="1600" dirty="0">
                <a:latin typeface="Abadi" panose="020B0604020104020204" pitchFamily="34" charset="0"/>
              </a:rPr>
              <a:t>du chiffre d'affaires total du périmètre historique</a:t>
            </a:r>
          </a:p>
        </p:txBody>
      </p:sp>
      <p:sp>
        <p:nvSpPr>
          <p:cNvPr id="46" name="Arc plein 45">
            <a:extLst>
              <a:ext uri="{FF2B5EF4-FFF2-40B4-BE49-F238E27FC236}">
                <a16:creationId xmlns:a16="http://schemas.microsoft.com/office/drawing/2014/main" id="{637AA198-C226-4FCA-A23E-2416520196D7}"/>
              </a:ext>
            </a:extLst>
          </p:cNvPr>
          <p:cNvSpPr/>
          <p:nvPr/>
        </p:nvSpPr>
        <p:spPr>
          <a:xfrm rot="5400000">
            <a:off x="282545" y="3217616"/>
            <a:ext cx="1984076" cy="2003396"/>
          </a:xfrm>
          <a:prstGeom prst="blockArc">
            <a:avLst>
              <a:gd name="adj1" fmla="val 10800000"/>
              <a:gd name="adj2" fmla="val 5671328"/>
              <a:gd name="adj3" fmla="val 1618"/>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solidFill>
                <a:schemeClr val="tx1"/>
              </a:solidFill>
            </a:endParaRPr>
          </a:p>
        </p:txBody>
      </p:sp>
      <p:pic>
        <p:nvPicPr>
          <p:cNvPr id="48" name="Image 47">
            <a:extLst>
              <a:ext uri="{FF2B5EF4-FFF2-40B4-BE49-F238E27FC236}">
                <a16:creationId xmlns:a16="http://schemas.microsoft.com/office/drawing/2014/main" id="{626F9491-4FDF-4C13-9B39-B60ACFB1AE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4583" y="1486427"/>
            <a:ext cx="1598994" cy="431890"/>
          </a:xfrm>
          <a:prstGeom prst="rect">
            <a:avLst/>
          </a:prstGeom>
        </p:spPr>
      </p:pic>
      <p:sp>
        <p:nvSpPr>
          <p:cNvPr id="49" name="Triangle isocèle 48">
            <a:extLst>
              <a:ext uri="{FF2B5EF4-FFF2-40B4-BE49-F238E27FC236}">
                <a16:creationId xmlns:a16="http://schemas.microsoft.com/office/drawing/2014/main" id="{7BF47F8F-66C2-4978-9F22-948DE8D4DDD9}"/>
              </a:ext>
            </a:extLst>
          </p:cNvPr>
          <p:cNvSpPr/>
          <p:nvPr/>
        </p:nvSpPr>
        <p:spPr>
          <a:xfrm rot="675548">
            <a:off x="226446" y="4047037"/>
            <a:ext cx="131309" cy="205134"/>
          </a:xfrm>
          <a:prstGeom prst="triangle">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50" name="Triangle isocèle 49">
            <a:extLst>
              <a:ext uri="{FF2B5EF4-FFF2-40B4-BE49-F238E27FC236}">
                <a16:creationId xmlns:a16="http://schemas.microsoft.com/office/drawing/2014/main" id="{84BBD237-279E-4F4C-A3F6-30050C9EF905}"/>
              </a:ext>
            </a:extLst>
          </p:cNvPr>
          <p:cNvSpPr/>
          <p:nvPr/>
        </p:nvSpPr>
        <p:spPr>
          <a:xfrm rot="10800000">
            <a:off x="9988151" y="4020906"/>
            <a:ext cx="131309" cy="205134"/>
          </a:xfrm>
          <a:prstGeom prst="triangle">
            <a:avLst/>
          </a:prstGeom>
          <a:solidFill>
            <a:srgbClr val="7272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a:p>
        </p:txBody>
      </p:sp>
    </p:spTree>
    <p:extLst>
      <p:ext uri="{BB962C8B-B14F-4D97-AF65-F5344CB8AC3E}">
        <p14:creationId xmlns:p14="http://schemas.microsoft.com/office/powerpoint/2010/main" val="210989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AB0D1C8-367E-4788-8DFB-DB6A21DB0D4D}"/>
              </a:ext>
            </a:extLst>
          </p:cNvPr>
          <p:cNvSpPr>
            <a:spLocks noGrp="1"/>
          </p:cNvSpPr>
          <p:nvPr>
            <p:ph idx="1"/>
          </p:nvPr>
        </p:nvSpPr>
        <p:spPr>
          <a:xfrm>
            <a:off x="5627077" y="851340"/>
            <a:ext cx="6216580" cy="5325624"/>
          </a:xfrm>
        </p:spPr>
        <p:txBody>
          <a:bodyPr/>
          <a:lstStyle/>
          <a:p>
            <a:r>
              <a:rPr lang="fr-FR" b="1" dirty="0"/>
              <a:t>Profil</a:t>
            </a:r>
            <a:br>
              <a:rPr lang="fr-FR" b="1" dirty="0"/>
            </a:br>
            <a:r>
              <a:rPr lang="fr-FR" sz="1600" dirty="0"/>
              <a:t>Une proposition de valeur technologique établie - 3 enjeux pour accélérer </a:t>
            </a:r>
          </a:p>
          <a:p>
            <a:pPr marL="571500" marR="0" lvl="0" indent="-571500" algn="l" defTabSz="914400" rtl="0" eaLnBrk="1" fontAlgn="auto" latinLnBrk="0" hangingPunct="1">
              <a:lnSpc>
                <a:spcPct val="90000"/>
              </a:lnSpc>
              <a:spcBef>
                <a:spcPts val="1000"/>
              </a:spcBef>
              <a:spcAft>
                <a:spcPts val="0"/>
              </a:spcAft>
              <a:buClr>
                <a:srgbClr val="F07D00"/>
              </a:buClr>
              <a:buSzTx/>
              <a:buFont typeface="+mj-lt"/>
              <a:buAutoNum type="romanUcPeriod"/>
              <a:tabLst/>
              <a:defRPr/>
            </a:pPr>
            <a:r>
              <a:rPr kumimoji="0" lang="fr-FR" sz="2000" b="1"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t>Acquisition de Boston Limited</a:t>
            </a:r>
            <a:br>
              <a:rPr kumimoji="0" lang="fr-FR" sz="20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br>
            <a:r>
              <a:rPr kumimoji="0" lang="fr-FR" sz="16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t>Un changement de dimension et une réponse aux enjeux prioritaires du Groupe</a:t>
            </a:r>
            <a:endParaRPr kumimoji="0" lang="fr-FR" sz="20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endParaRPr>
          </a:p>
          <a:p>
            <a:r>
              <a:rPr lang="fr-FR" b="1" dirty="0">
                <a:solidFill>
                  <a:srgbClr val="F07D00"/>
                </a:solidFill>
              </a:rPr>
              <a:t>Premiers éléments financiers </a:t>
            </a:r>
            <a:br>
              <a:rPr lang="fr-FR" dirty="0">
                <a:solidFill>
                  <a:srgbClr val="F07D00"/>
                </a:solidFill>
              </a:rPr>
            </a:br>
            <a:r>
              <a:rPr lang="fr-FR" sz="1600" dirty="0">
                <a:solidFill>
                  <a:srgbClr val="F07D00"/>
                </a:solidFill>
              </a:rPr>
              <a:t>Résultats 2019-2020 estimés</a:t>
            </a:r>
          </a:p>
          <a:p>
            <a:r>
              <a:rPr lang="fr-FR" b="1" dirty="0"/>
              <a:t>Point de situation COVID19</a:t>
            </a:r>
          </a:p>
          <a:p>
            <a:r>
              <a:rPr lang="fr-FR" b="1" dirty="0"/>
              <a:t>Perspectives</a:t>
            </a:r>
            <a:br>
              <a:rPr lang="fr-FR" dirty="0"/>
            </a:br>
            <a:r>
              <a:rPr lang="fr-FR" sz="1600" dirty="0"/>
              <a:t>Un plan d’actions focalisé sur la création de valeur</a:t>
            </a:r>
          </a:p>
        </p:txBody>
      </p:sp>
      <p:sp>
        <p:nvSpPr>
          <p:cNvPr id="5" name="Espace réservé du numéro de diapositive 4">
            <a:extLst>
              <a:ext uri="{FF2B5EF4-FFF2-40B4-BE49-F238E27FC236}">
                <a16:creationId xmlns:a16="http://schemas.microsoft.com/office/drawing/2014/main" id="{2B2A62E6-B0B0-4579-B9D6-583361D5D9EF}"/>
              </a:ext>
            </a:extLst>
          </p:cNvPr>
          <p:cNvSpPr>
            <a:spLocks noGrp="1"/>
          </p:cNvSpPr>
          <p:nvPr>
            <p:ph type="sldNum" sz="quarter" idx="12"/>
          </p:nvPr>
        </p:nvSpPr>
        <p:spPr/>
        <p:txBody>
          <a:bodyPr/>
          <a:lstStyle/>
          <a:p>
            <a:fld id="{964486D4-D654-4480-BC70-181118A9BD87}" type="slidenum">
              <a:rPr lang="fr-FR" smtClean="0"/>
              <a:pPr/>
              <a:t>16</a:t>
            </a:fld>
            <a:endParaRPr lang="fr-FR" dirty="0"/>
          </a:p>
        </p:txBody>
      </p:sp>
    </p:spTree>
    <p:extLst>
      <p:ext uri="{BB962C8B-B14F-4D97-AF65-F5344CB8AC3E}">
        <p14:creationId xmlns:p14="http://schemas.microsoft.com/office/powerpoint/2010/main" val="12367542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E005E59-FEDF-4F40-BF11-7FEA9B78FB62}"/>
              </a:ext>
            </a:extLst>
          </p:cNvPr>
          <p:cNvSpPr>
            <a:spLocks noGrp="1"/>
          </p:cNvSpPr>
          <p:nvPr>
            <p:ph type="title"/>
          </p:nvPr>
        </p:nvSpPr>
        <p:spPr/>
        <p:txBody>
          <a:bodyPr/>
          <a:lstStyle/>
          <a:p>
            <a:r>
              <a:rPr lang="fr-FR" dirty="0"/>
              <a:t>Un changement de dimension </a:t>
            </a:r>
          </a:p>
        </p:txBody>
      </p:sp>
      <p:sp>
        <p:nvSpPr>
          <p:cNvPr id="4" name="Espace réservé du pied de page 3">
            <a:extLst>
              <a:ext uri="{FF2B5EF4-FFF2-40B4-BE49-F238E27FC236}">
                <a16:creationId xmlns:a16="http://schemas.microsoft.com/office/drawing/2014/main" id="{6CE9BE74-0AE1-4FF5-9640-ED51FC577889}"/>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CB125F7D-C081-495A-BEED-81EF581A1B31}"/>
              </a:ext>
            </a:extLst>
          </p:cNvPr>
          <p:cNvSpPr>
            <a:spLocks noGrp="1"/>
          </p:cNvSpPr>
          <p:nvPr>
            <p:ph type="sldNum" sz="quarter" idx="12"/>
          </p:nvPr>
        </p:nvSpPr>
        <p:spPr/>
        <p:txBody>
          <a:bodyPr/>
          <a:lstStyle/>
          <a:p>
            <a:fld id="{964486D4-D654-4480-BC70-181118A9BD87}" type="slidenum">
              <a:rPr lang="fr-FR" smtClean="0"/>
              <a:pPr/>
              <a:t>17</a:t>
            </a:fld>
            <a:endParaRPr lang="fr-FR" dirty="0"/>
          </a:p>
        </p:txBody>
      </p:sp>
      <p:graphicFrame>
        <p:nvGraphicFramePr>
          <p:cNvPr id="9" name="Tableau 9">
            <a:extLst>
              <a:ext uri="{FF2B5EF4-FFF2-40B4-BE49-F238E27FC236}">
                <a16:creationId xmlns:a16="http://schemas.microsoft.com/office/drawing/2014/main" id="{FA48BA7F-A3B6-45BE-B225-B569A1EE783F}"/>
              </a:ext>
            </a:extLst>
          </p:cNvPr>
          <p:cNvGraphicFramePr>
            <a:graphicFrameLocks noGrp="1"/>
          </p:cNvGraphicFramePr>
          <p:nvPr>
            <p:extLst>
              <p:ext uri="{D42A27DB-BD31-4B8C-83A1-F6EECF244321}">
                <p14:modId xmlns:p14="http://schemas.microsoft.com/office/powerpoint/2010/main" val="298261567"/>
              </p:ext>
            </p:extLst>
          </p:nvPr>
        </p:nvGraphicFramePr>
        <p:xfrm>
          <a:off x="1042738" y="1671512"/>
          <a:ext cx="9590428" cy="3269887"/>
        </p:xfrm>
        <a:graphic>
          <a:graphicData uri="http://schemas.openxmlformats.org/drawingml/2006/table">
            <a:tbl>
              <a:tblPr firstRow="1" bandRow="1">
                <a:tableStyleId>{5C22544A-7EE6-4342-B048-85BDC9FD1C3A}</a:tableStyleId>
              </a:tblPr>
              <a:tblGrid>
                <a:gridCol w="2256301">
                  <a:extLst>
                    <a:ext uri="{9D8B030D-6E8A-4147-A177-3AD203B41FA5}">
                      <a16:colId xmlns:a16="http://schemas.microsoft.com/office/drawing/2014/main" val="2362440358"/>
                    </a:ext>
                  </a:extLst>
                </a:gridCol>
                <a:gridCol w="2444709">
                  <a:extLst>
                    <a:ext uri="{9D8B030D-6E8A-4147-A177-3AD203B41FA5}">
                      <a16:colId xmlns:a16="http://schemas.microsoft.com/office/drawing/2014/main" val="4147208744"/>
                    </a:ext>
                  </a:extLst>
                </a:gridCol>
                <a:gridCol w="2444709">
                  <a:extLst>
                    <a:ext uri="{9D8B030D-6E8A-4147-A177-3AD203B41FA5}">
                      <a16:colId xmlns:a16="http://schemas.microsoft.com/office/drawing/2014/main" val="3873060585"/>
                    </a:ext>
                  </a:extLst>
                </a:gridCol>
                <a:gridCol w="2444709">
                  <a:extLst>
                    <a:ext uri="{9D8B030D-6E8A-4147-A177-3AD203B41FA5}">
                      <a16:colId xmlns:a16="http://schemas.microsoft.com/office/drawing/2014/main" val="2687552954"/>
                    </a:ext>
                  </a:extLst>
                </a:gridCol>
              </a:tblGrid>
              <a:tr h="904017">
                <a:tc>
                  <a:txBody>
                    <a:bodyPr/>
                    <a:lstStyle/>
                    <a:p>
                      <a:pPr algn="r"/>
                      <a:r>
                        <a:rPr lang="fr-FR" sz="1800" b="0" dirty="0">
                          <a:solidFill>
                            <a:schemeClr val="tx1"/>
                          </a:solidFill>
                          <a:latin typeface="Abadi" panose="020B0604020104020204" pitchFamily="34" charset="0"/>
                        </a:rPr>
                        <a:t>Période</a:t>
                      </a:r>
                      <a:endParaRPr lang="fr-FR" sz="1800" b="0" dirty="0">
                        <a:latin typeface="Abadi" panose="020B0604020104020204" pitchFamily="34" charset="0"/>
                      </a:endParaRPr>
                    </a:p>
                  </a:txBody>
                  <a:tcPr anchor="ctr">
                    <a:lnR w="12700" cap="flat" cmpd="sng" algn="ctr">
                      <a:solidFill>
                        <a:schemeClr val="tx1"/>
                      </a:solidFill>
                      <a:prstDash val="solid"/>
                      <a:round/>
                      <a:headEnd type="none" w="med" len="med"/>
                      <a:tailEnd type="none" w="med" len="med"/>
                    </a:lnR>
                    <a:lnB w="12700" cap="flat" cmpd="sng" algn="ctr">
                      <a:solidFill>
                        <a:srgbClr val="F07D00"/>
                      </a:solidFill>
                      <a:prstDash val="solid"/>
                      <a:round/>
                      <a:headEnd type="none" w="med" len="med"/>
                      <a:tailEnd type="none" w="med" len="med"/>
                    </a:lnB>
                    <a:noFill/>
                  </a:tcPr>
                </a:tc>
                <a:tc>
                  <a:txBody>
                    <a:bodyPr/>
                    <a:lstStyle/>
                    <a:p>
                      <a:pPr algn="ctr"/>
                      <a:r>
                        <a:rPr lang="fr-FR" sz="1600" b="0" dirty="0">
                          <a:solidFill>
                            <a:schemeClr val="tx1"/>
                          </a:solidFill>
                          <a:latin typeface="Abadi" panose="020B0604020104020204" pitchFamily="34" charset="0"/>
                        </a:rPr>
                        <a:t>1</a:t>
                      </a:r>
                      <a:r>
                        <a:rPr lang="fr-FR" sz="1600" b="0" baseline="30000" dirty="0">
                          <a:solidFill>
                            <a:schemeClr val="tx1"/>
                          </a:solidFill>
                          <a:latin typeface="Abadi" panose="020B0604020104020204" pitchFamily="34" charset="0"/>
                        </a:rPr>
                        <a:t>er</a:t>
                      </a:r>
                      <a:r>
                        <a:rPr lang="fr-FR" sz="1600" b="0" dirty="0">
                          <a:solidFill>
                            <a:schemeClr val="tx1"/>
                          </a:solidFill>
                          <a:latin typeface="Abadi" panose="020B0604020104020204" pitchFamily="34" charset="0"/>
                        </a:rPr>
                        <a:t> janvier 2019 – </a:t>
                      </a:r>
                    </a:p>
                    <a:p>
                      <a:pPr algn="ctr"/>
                      <a:r>
                        <a:rPr lang="fr-FR" sz="1600" b="0" dirty="0">
                          <a:solidFill>
                            <a:schemeClr val="tx1"/>
                          </a:solidFill>
                          <a:latin typeface="Abadi" panose="020B0604020104020204" pitchFamily="34" charset="0"/>
                        </a:rPr>
                        <a:t>29 février 2020 </a:t>
                      </a:r>
                    </a:p>
                  </a:txBody>
                  <a:tcPr anchor="ctr">
                    <a:lnL w="12700" cap="flat" cmpd="sng" algn="ctr">
                      <a:solidFill>
                        <a:schemeClr val="tx1"/>
                      </a:solidFill>
                      <a:prstDash val="solid"/>
                      <a:round/>
                      <a:headEnd type="none" w="med" len="med"/>
                      <a:tailEnd type="none" w="med" len="med"/>
                    </a:lnL>
                    <a:lnB w="12700" cap="flat" cmpd="sng" algn="ctr">
                      <a:solidFill>
                        <a:srgbClr val="F07D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latin typeface="Abadi" panose="020B0604020104020204" pitchFamily="34" charset="0"/>
                        </a:rPr>
                        <a:t>1</a:t>
                      </a:r>
                      <a:r>
                        <a:rPr lang="fr-FR" sz="1600" b="0" baseline="30000" dirty="0">
                          <a:solidFill>
                            <a:schemeClr val="tx1"/>
                          </a:solidFill>
                          <a:latin typeface="Abadi" panose="020B0604020104020204" pitchFamily="34" charset="0"/>
                        </a:rPr>
                        <a:t>er</a:t>
                      </a:r>
                      <a:r>
                        <a:rPr lang="fr-FR" sz="1600" b="0" dirty="0">
                          <a:solidFill>
                            <a:schemeClr val="tx1"/>
                          </a:solidFill>
                          <a:latin typeface="Abadi" panose="020B0604020104020204" pitchFamily="34" charset="0"/>
                        </a:rPr>
                        <a:t> janvier 2018 –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latin typeface="Abadi" panose="020B0604020104020204" pitchFamily="34" charset="0"/>
                        </a:rPr>
                        <a:t>31 décembre 2018</a:t>
                      </a:r>
                    </a:p>
                  </a:txBody>
                  <a:tcPr anchor="ctr">
                    <a:lnR w="12700" cap="flat" cmpd="sng" algn="ctr">
                      <a:solidFill>
                        <a:schemeClr val="tx1"/>
                      </a:solidFill>
                      <a:prstDash val="solid"/>
                      <a:round/>
                      <a:headEnd type="none" w="med" len="med"/>
                      <a:tailEnd type="none" w="med" len="med"/>
                    </a:lnR>
                    <a:lnB w="12700" cap="flat" cmpd="sng" algn="ctr">
                      <a:solidFill>
                        <a:srgbClr val="F07D00"/>
                      </a:solidFill>
                      <a:prstDash val="solid"/>
                      <a:round/>
                      <a:headEnd type="none" w="med" len="med"/>
                      <a:tailEnd type="none" w="med" len="med"/>
                    </a:lnB>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latin typeface="Abadi" panose="020B0604020104020204" pitchFamily="34" charset="0"/>
                        </a:rPr>
                        <a:t>1</a:t>
                      </a:r>
                      <a:r>
                        <a:rPr lang="fr-FR" sz="1600" b="0" baseline="30000" dirty="0">
                          <a:solidFill>
                            <a:schemeClr val="tx1"/>
                          </a:solidFill>
                          <a:latin typeface="Abadi" panose="020B0604020104020204" pitchFamily="34" charset="0"/>
                        </a:rPr>
                        <a:t>er</a:t>
                      </a:r>
                      <a:r>
                        <a:rPr lang="fr-FR" sz="1600" b="0" dirty="0">
                          <a:solidFill>
                            <a:schemeClr val="tx1"/>
                          </a:solidFill>
                          <a:latin typeface="Abadi" panose="020B0604020104020204" pitchFamily="34" charset="0"/>
                        </a:rPr>
                        <a:t> mars 2019 –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b="0" dirty="0">
                          <a:solidFill>
                            <a:schemeClr val="tx1"/>
                          </a:solidFill>
                          <a:latin typeface="Abadi" panose="020B0604020104020204" pitchFamily="34" charset="0"/>
                        </a:rPr>
                        <a:t>29 février 2020 </a:t>
                      </a:r>
                    </a:p>
                  </a:txBody>
                  <a:tcPr anchor="ctr">
                    <a:lnL w="12700" cap="flat" cmpd="sng" algn="ctr">
                      <a:solidFill>
                        <a:schemeClr val="tx1"/>
                      </a:solidFill>
                      <a:prstDash val="solid"/>
                      <a:round/>
                      <a:headEnd type="none" w="med" len="med"/>
                      <a:tailEnd type="none" w="med" len="med"/>
                    </a:lnL>
                    <a:lnB w="12700" cap="flat" cmpd="sng" algn="ctr">
                      <a:solidFill>
                        <a:srgbClr val="F07D00"/>
                      </a:solidFill>
                      <a:prstDash val="solid"/>
                      <a:round/>
                      <a:headEnd type="none" w="med" len="med"/>
                      <a:tailEnd type="none" w="med" len="med"/>
                    </a:lnB>
                    <a:noFill/>
                  </a:tcPr>
                </a:tc>
                <a:extLst>
                  <a:ext uri="{0D108BD9-81ED-4DB2-BD59-A6C34878D82A}">
                    <a16:rowId xmlns:a16="http://schemas.microsoft.com/office/drawing/2014/main" val="3982388155"/>
                  </a:ext>
                </a:extLst>
              </a:tr>
              <a:tr h="486934">
                <a:tc>
                  <a:txBody>
                    <a:bodyPr/>
                    <a:lstStyle/>
                    <a:p>
                      <a:pPr algn="r"/>
                      <a:r>
                        <a:rPr lang="fr-FR" sz="1800" b="0" i="0" dirty="0">
                          <a:latin typeface="Abadi" panose="020B0604020104020204" pitchFamily="34" charset="0"/>
                        </a:rPr>
                        <a:t>Durée</a:t>
                      </a:r>
                    </a:p>
                  </a:txBody>
                  <a:tcPr anchor="ctr">
                    <a:lnR w="12700" cap="flat" cmpd="sng" algn="ctr">
                      <a:solidFill>
                        <a:schemeClr val="tx1"/>
                      </a:solidFill>
                      <a:prstDash val="solid"/>
                      <a:round/>
                      <a:headEnd type="none" w="med" len="med"/>
                      <a:tailEnd type="none" w="med" len="med"/>
                    </a:lnR>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tc>
                  <a:txBody>
                    <a:bodyPr/>
                    <a:lstStyle/>
                    <a:p>
                      <a:pPr algn="ctr"/>
                      <a:r>
                        <a:rPr lang="fr-FR" sz="1800" b="0" i="0" dirty="0">
                          <a:solidFill>
                            <a:schemeClr val="tx1"/>
                          </a:solidFill>
                          <a:latin typeface="Abadi" panose="020B0604020104020204" pitchFamily="34" charset="0"/>
                        </a:rPr>
                        <a:t>14 mois</a:t>
                      </a:r>
                    </a:p>
                  </a:txBody>
                  <a:tcPr anchor="ctr">
                    <a:lnL w="12700" cap="flat" cmpd="sng" algn="ctr">
                      <a:solidFill>
                        <a:schemeClr val="tx1"/>
                      </a:solidFill>
                      <a:prstDash val="solid"/>
                      <a:round/>
                      <a:headEnd type="none" w="med" len="med"/>
                      <a:tailEnd type="none" w="med" len="med"/>
                    </a:lnL>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tc>
                  <a:txBody>
                    <a:bodyPr/>
                    <a:lstStyle/>
                    <a:p>
                      <a:pPr algn="ctr"/>
                      <a:r>
                        <a:rPr lang="fr-FR" sz="1800" b="0" i="0" dirty="0">
                          <a:solidFill>
                            <a:schemeClr val="tx1"/>
                          </a:solidFill>
                          <a:latin typeface="Abadi" panose="020B0604020104020204" pitchFamily="34" charset="0"/>
                        </a:rPr>
                        <a:t>12 mois</a:t>
                      </a:r>
                    </a:p>
                  </a:txBody>
                  <a:tcPr anchor="ctr">
                    <a:lnR w="12700" cap="flat" cmpd="sng" algn="ctr">
                      <a:solidFill>
                        <a:schemeClr val="tx1"/>
                      </a:solidFill>
                      <a:prstDash val="solid"/>
                      <a:round/>
                      <a:headEnd type="none" w="med" len="med"/>
                      <a:tailEnd type="none" w="med" len="med"/>
                    </a:lnR>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solidFill>
                      <a:schemeClr val="bg1">
                        <a:lumMod val="95000"/>
                      </a:schemeClr>
                    </a:solidFill>
                  </a:tcPr>
                </a:tc>
                <a:tc>
                  <a:txBody>
                    <a:bodyPr/>
                    <a:lstStyle/>
                    <a:p>
                      <a:pPr algn="ctr"/>
                      <a:r>
                        <a:rPr lang="fr-FR" sz="1800" b="0" i="0" dirty="0">
                          <a:solidFill>
                            <a:schemeClr val="tx1"/>
                          </a:solidFill>
                          <a:latin typeface="Abadi" panose="020B0604020104020204" pitchFamily="34" charset="0"/>
                        </a:rPr>
                        <a:t>12 mois</a:t>
                      </a:r>
                    </a:p>
                  </a:txBody>
                  <a:tcPr anchor="ctr">
                    <a:lnL w="12700" cap="flat" cmpd="sng" algn="ctr">
                      <a:solidFill>
                        <a:schemeClr val="tx1"/>
                      </a:solidFill>
                      <a:prstDash val="solid"/>
                      <a:round/>
                      <a:headEnd type="none" w="med" len="med"/>
                      <a:tailEnd type="none" w="med" len="med"/>
                    </a:lnL>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extLst>
                  <a:ext uri="{0D108BD9-81ED-4DB2-BD59-A6C34878D82A}">
                    <a16:rowId xmlns:a16="http://schemas.microsoft.com/office/drawing/2014/main" val="1770009135"/>
                  </a:ext>
                </a:extLst>
              </a:tr>
              <a:tr h="815387">
                <a:tc>
                  <a:txBody>
                    <a:bodyPr/>
                    <a:lstStyle/>
                    <a:p>
                      <a:pPr algn="r"/>
                      <a:r>
                        <a:rPr lang="fr-FR" sz="1800" dirty="0">
                          <a:latin typeface="Abadi" panose="020B0604020104020204" pitchFamily="34" charset="0"/>
                        </a:rPr>
                        <a:t>Chiffre d’affaires Groupe consolidé</a:t>
                      </a:r>
                    </a:p>
                  </a:txBody>
                  <a:tcPr anchor="ctr">
                    <a:lnR w="12700" cap="flat" cmpd="sng" algn="ctr">
                      <a:solidFill>
                        <a:schemeClr val="tx1"/>
                      </a:solidFill>
                      <a:prstDash val="solid"/>
                      <a:round/>
                      <a:headEnd type="none" w="med" len="med"/>
                      <a:tailEnd type="none" w="med" len="med"/>
                    </a:lnR>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tc>
                  <a:txBody>
                    <a:bodyPr/>
                    <a:lstStyle/>
                    <a:p>
                      <a:pPr algn="ctr"/>
                      <a:r>
                        <a:rPr lang="fr-FR" sz="1800" dirty="0">
                          <a:latin typeface="Abadi" panose="020B0604020104020204" pitchFamily="34" charset="0"/>
                        </a:rPr>
                        <a:t>77,0</a:t>
                      </a:r>
                    </a:p>
                  </a:txBody>
                  <a:tcPr anchor="ctr">
                    <a:lnL w="12700" cap="flat" cmpd="sng" algn="ctr">
                      <a:solidFill>
                        <a:schemeClr val="tx1"/>
                      </a:solidFill>
                      <a:prstDash val="solid"/>
                      <a:round/>
                      <a:headEnd type="none" w="med" len="med"/>
                      <a:tailEnd type="none" w="med" len="med"/>
                    </a:lnL>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tc>
                  <a:txBody>
                    <a:bodyPr/>
                    <a:lstStyle/>
                    <a:p>
                      <a:pPr algn="ctr"/>
                      <a:r>
                        <a:rPr lang="fr-FR" sz="1800" dirty="0">
                          <a:latin typeface="Abadi" panose="020B0604020104020204" pitchFamily="34" charset="0"/>
                        </a:rPr>
                        <a:t>65,2</a:t>
                      </a:r>
                    </a:p>
                  </a:txBody>
                  <a:tcPr anchor="ctr">
                    <a:lnR w="12700" cap="flat" cmpd="sng" algn="ctr">
                      <a:solidFill>
                        <a:schemeClr val="tx1"/>
                      </a:solidFill>
                      <a:prstDash val="solid"/>
                      <a:round/>
                      <a:headEnd type="none" w="med" len="med"/>
                      <a:tailEnd type="none" w="med" len="med"/>
                    </a:lnR>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solidFill>
                      <a:schemeClr val="bg1">
                        <a:lumMod val="95000"/>
                      </a:schemeClr>
                    </a:solidFill>
                  </a:tcPr>
                </a:tc>
                <a:tc>
                  <a:txBody>
                    <a:bodyPr/>
                    <a:lstStyle/>
                    <a:p>
                      <a:pPr algn="ctr"/>
                      <a:r>
                        <a:rPr lang="fr-FR" sz="1800" dirty="0">
                          <a:latin typeface="Abadi" panose="020B0604020104020204" pitchFamily="34" charset="0"/>
                        </a:rPr>
                        <a:t>141,1</a:t>
                      </a:r>
                    </a:p>
                  </a:txBody>
                  <a:tcPr anchor="ctr">
                    <a:lnL w="12700" cap="flat" cmpd="sng" algn="ctr">
                      <a:solidFill>
                        <a:schemeClr val="tx1"/>
                      </a:solidFill>
                      <a:prstDash val="solid"/>
                      <a:round/>
                      <a:headEnd type="none" w="med" len="med"/>
                      <a:tailEnd type="none" w="med" len="med"/>
                    </a:lnL>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extLst>
                  <a:ext uri="{0D108BD9-81ED-4DB2-BD59-A6C34878D82A}">
                    <a16:rowId xmlns:a16="http://schemas.microsoft.com/office/drawing/2014/main" val="1564504516"/>
                  </a:ext>
                </a:extLst>
              </a:tr>
              <a:tr h="1063549">
                <a:tc>
                  <a:txBody>
                    <a:bodyPr/>
                    <a:lstStyle/>
                    <a:p>
                      <a:pPr algn="r"/>
                      <a:r>
                        <a:rPr lang="fr-FR" sz="1800" dirty="0">
                          <a:latin typeface="Abadi" panose="020B0604020104020204" pitchFamily="34" charset="0"/>
                        </a:rPr>
                        <a:t>N</a:t>
                      </a:r>
                      <a:r>
                        <a:rPr lang="fr-FR" sz="1800" kern="1200" dirty="0">
                          <a:solidFill>
                            <a:schemeClr val="dk1"/>
                          </a:solidFill>
                          <a:latin typeface="Abadi" panose="020B0604020104020204" pitchFamily="34" charset="0"/>
                          <a:ea typeface="+mn-ea"/>
                          <a:cs typeface="+mn-cs"/>
                        </a:rPr>
                        <a:t>ature des données</a:t>
                      </a:r>
                    </a:p>
                  </a:txBody>
                  <a:tcPr anchor="ctr">
                    <a:lnR w="12700" cap="flat" cmpd="sng" algn="ctr">
                      <a:solidFill>
                        <a:schemeClr val="tx1"/>
                      </a:solidFill>
                      <a:prstDash val="solid"/>
                      <a:round/>
                      <a:headEnd type="none" w="med" len="med"/>
                      <a:tailEnd type="none" w="med" len="med"/>
                    </a:lnR>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tc>
                  <a:txBody>
                    <a:bodyPr/>
                    <a:lstStyle/>
                    <a:p>
                      <a:pPr algn="ctr"/>
                      <a:r>
                        <a:rPr lang="fr-FR" sz="1400" dirty="0">
                          <a:latin typeface="Abadi" panose="020B0604020104020204" pitchFamily="34" charset="0"/>
                        </a:rPr>
                        <a:t>CA conso. audité</a:t>
                      </a:r>
                    </a:p>
                    <a:p>
                      <a:pPr algn="ctr"/>
                      <a:r>
                        <a:rPr lang="fr-FR" sz="1400" dirty="0">
                          <a:latin typeface="Abadi" panose="020B0604020104020204" pitchFamily="34" charset="0"/>
                        </a:rPr>
                        <a:t>Boston intégré à partir du </a:t>
                      </a:r>
                      <a:br>
                        <a:rPr lang="fr-FR" sz="1400" dirty="0">
                          <a:latin typeface="Abadi" panose="020B0604020104020204" pitchFamily="34" charset="0"/>
                        </a:rPr>
                      </a:br>
                      <a:r>
                        <a:rPr lang="fr-FR" sz="1400" dirty="0">
                          <a:latin typeface="Abadi" panose="020B0604020104020204" pitchFamily="34" charset="0"/>
                        </a:rPr>
                        <a:t>18 nov. 2019</a:t>
                      </a:r>
                    </a:p>
                  </a:txBody>
                  <a:tcPr anchor="ctr">
                    <a:lnL w="12700" cap="flat" cmpd="sng" algn="ctr">
                      <a:solidFill>
                        <a:schemeClr val="tx1"/>
                      </a:solidFill>
                      <a:prstDash val="solid"/>
                      <a:round/>
                      <a:headEnd type="none" w="med" len="med"/>
                      <a:tailEnd type="none" w="med" len="med"/>
                    </a:lnL>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tc>
                  <a:txBody>
                    <a:bodyPr/>
                    <a:lstStyle/>
                    <a:p>
                      <a:pPr algn="ctr"/>
                      <a:r>
                        <a:rPr lang="fr-FR" sz="1400" dirty="0">
                          <a:latin typeface="Abadi" panose="020B0604020104020204" pitchFamily="34" charset="0"/>
                        </a:rPr>
                        <a:t>CA conso. audité</a:t>
                      </a:r>
                    </a:p>
                  </a:txBody>
                  <a:tcPr anchor="ctr">
                    <a:lnR w="12700" cap="flat" cmpd="sng" algn="ctr">
                      <a:solidFill>
                        <a:schemeClr val="tx1"/>
                      </a:solidFill>
                      <a:prstDash val="solid"/>
                      <a:round/>
                      <a:headEnd type="none" w="med" len="med"/>
                      <a:tailEnd type="none" w="med" len="med"/>
                    </a:lnR>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solidFill>
                      <a:schemeClr val="bg1">
                        <a:lumMod val="95000"/>
                      </a:schemeClr>
                    </a:solidFill>
                  </a:tcPr>
                </a:tc>
                <a:tc>
                  <a:txBody>
                    <a:bodyPr/>
                    <a:lstStyle/>
                    <a:p>
                      <a:pPr algn="ctr"/>
                      <a:r>
                        <a:rPr lang="fr-FR" sz="1400" dirty="0">
                          <a:latin typeface="Abadi" panose="020B0604020104020204" pitchFamily="34" charset="0"/>
                        </a:rPr>
                        <a:t>CA conso. audité</a:t>
                      </a:r>
                      <a:br>
                        <a:rPr lang="fr-FR" sz="1400" dirty="0">
                          <a:latin typeface="Abadi" panose="020B0604020104020204" pitchFamily="34" charset="0"/>
                        </a:rPr>
                      </a:br>
                      <a:r>
                        <a:rPr lang="fr-FR" sz="1400" dirty="0">
                          <a:latin typeface="Abadi" panose="020B0604020104020204" pitchFamily="34" charset="0"/>
                        </a:rPr>
                        <a:t>Boston Limited</a:t>
                      </a:r>
                      <a:br>
                        <a:rPr lang="fr-FR" sz="1400" dirty="0">
                          <a:latin typeface="Abadi" panose="020B0604020104020204" pitchFamily="34" charset="0"/>
                        </a:rPr>
                      </a:br>
                      <a:r>
                        <a:rPr lang="fr-FR" sz="1400" dirty="0">
                          <a:latin typeface="Abadi" panose="020B0604020104020204" pitchFamily="34" charset="0"/>
                        </a:rPr>
                        <a:t>intégré sur 12 mois</a:t>
                      </a:r>
                    </a:p>
                  </a:txBody>
                  <a:tcPr anchor="ctr">
                    <a:lnL w="12700" cap="flat" cmpd="sng" algn="ctr">
                      <a:solidFill>
                        <a:schemeClr val="tx1"/>
                      </a:solidFill>
                      <a:prstDash val="solid"/>
                      <a:round/>
                      <a:headEnd type="none" w="med" len="med"/>
                      <a:tailEnd type="none" w="med" len="med"/>
                    </a:lnL>
                    <a:lnT w="12700" cap="flat" cmpd="sng" algn="ctr">
                      <a:solidFill>
                        <a:srgbClr val="F07D00"/>
                      </a:solidFill>
                      <a:prstDash val="solid"/>
                      <a:round/>
                      <a:headEnd type="none" w="med" len="med"/>
                      <a:tailEnd type="none" w="med" len="med"/>
                    </a:lnT>
                    <a:lnB w="12700" cap="flat" cmpd="sng" algn="ctr">
                      <a:solidFill>
                        <a:srgbClr val="F07D00"/>
                      </a:solidFill>
                      <a:prstDash val="solid"/>
                      <a:round/>
                      <a:headEnd type="none" w="med" len="med"/>
                      <a:tailEnd type="none" w="med" len="med"/>
                    </a:lnB>
                    <a:noFill/>
                  </a:tcPr>
                </a:tc>
                <a:extLst>
                  <a:ext uri="{0D108BD9-81ED-4DB2-BD59-A6C34878D82A}">
                    <a16:rowId xmlns:a16="http://schemas.microsoft.com/office/drawing/2014/main" val="1873520947"/>
                  </a:ext>
                </a:extLst>
              </a:tr>
            </a:tbl>
          </a:graphicData>
        </a:graphic>
      </p:graphicFrame>
      <p:sp>
        <p:nvSpPr>
          <p:cNvPr id="10" name="ZoneTexte 9">
            <a:extLst>
              <a:ext uri="{FF2B5EF4-FFF2-40B4-BE49-F238E27FC236}">
                <a16:creationId xmlns:a16="http://schemas.microsoft.com/office/drawing/2014/main" id="{BD78B16D-F6AC-484B-9919-64648E437B4C}"/>
              </a:ext>
            </a:extLst>
          </p:cNvPr>
          <p:cNvSpPr txBox="1"/>
          <p:nvPr/>
        </p:nvSpPr>
        <p:spPr>
          <a:xfrm>
            <a:off x="3617785" y="1207031"/>
            <a:ext cx="4257484" cy="369332"/>
          </a:xfrm>
          <a:prstGeom prst="rect">
            <a:avLst/>
          </a:prstGeom>
          <a:noFill/>
        </p:spPr>
        <p:txBody>
          <a:bodyPr wrap="square" rtlCol="0">
            <a:spAutoFit/>
          </a:bodyPr>
          <a:lstStyle>
            <a:defPPr>
              <a:defRPr lang="fr-FR"/>
            </a:defPPr>
            <a:lvl1pPr algn="ctr">
              <a:defRPr u="sng">
                <a:latin typeface="Abadi" panose="020B0604020104020204" pitchFamily="34" charset="0"/>
              </a:defRPr>
            </a:lvl1pPr>
          </a:lstStyle>
          <a:p>
            <a:r>
              <a:rPr lang="fr-FR" dirty="0"/>
              <a:t>Données comptables publiées</a:t>
            </a:r>
          </a:p>
        </p:txBody>
      </p:sp>
      <p:sp>
        <p:nvSpPr>
          <p:cNvPr id="11" name="ZoneTexte 10">
            <a:extLst>
              <a:ext uri="{FF2B5EF4-FFF2-40B4-BE49-F238E27FC236}">
                <a16:creationId xmlns:a16="http://schemas.microsoft.com/office/drawing/2014/main" id="{0A29476C-0676-4B93-A138-BBE398D115F6}"/>
              </a:ext>
            </a:extLst>
          </p:cNvPr>
          <p:cNvSpPr txBox="1"/>
          <p:nvPr/>
        </p:nvSpPr>
        <p:spPr>
          <a:xfrm>
            <a:off x="7213166" y="1221154"/>
            <a:ext cx="4257484" cy="369332"/>
          </a:xfrm>
          <a:prstGeom prst="rect">
            <a:avLst/>
          </a:prstGeom>
          <a:noFill/>
        </p:spPr>
        <p:txBody>
          <a:bodyPr wrap="square" rtlCol="0">
            <a:spAutoFit/>
          </a:bodyPr>
          <a:lstStyle>
            <a:defPPr>
              <a:defRPr lang="fr-FR"/>
            </a:defPPr>
            <a:lvl1pPr algn="ctr">
              <a:defRPr u="sng">
                <a:latin typeface="Abadi" panose="020B0604020104020204" pitchFamily="34" charset="0"/>
              </a:defRPr>
            </a:lvl1pPr>
          </a:lstStyle>
          <a:p>
            <a:r>
              <a:rPr lang="fr-FR" dirty="0"/>
              <a:t>Données </a:t>
            </a:r>
            <a:r>
              <a:rPr lang="fr-FR" i="1" dirty="0"/>
              <a:t>pro forma</a:t>
            </a:r>
          </a:p>
        </p:txBody>
      </p:sp>
    </p:spTree>
    <p:extLst>
      <p:ext uri="{BB962C8B-B14F-4D97-AF65-F5344CB8AC3E}">
        <p14:creationId xmlns:p14="http://schemas.microsoft.com/office/powerpoint/2010/main" val="309859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E8A65DF1-8AEA-4562-8C50-954EA4CA3199}"/>
              </a:ext>
            </a:extLst>
          </p:cNvPr>
          <p:cNvSpPr>
            <a:spLocks noGrp="1"/>
          </p:cNvSpPr>
          <p:nvPr>
            <p:ph type="title"/>
          </p:nvPr>
        </p:nvSpPr>
        <p:spPr/>
        <p:txBody>
          <a:bodyPr/>
          <a:lstStyle/>
          <a:p>
            <a:r>
              <a:rPr lang="en-GB" dirty="0" err="1"/>
              <a:t>Compte</a:t>
            </a:r>
            <a:r>
              <a:rPr lang="en-GB" dirty="0"/>
              <a:t> de </a:t>
            </a:r>
            <a:r>
              <a:rPr lang="en-GB" dirty="0" err="1"/>
              <a:t>résultat</a:t>
            </a:r>
            <a:r>
              <a:rPr lang="en-GB" dirty="0"/>
              <a:t> </a:t>
            </a:r>
            <a:r>
              <a:rPr lang="en-GB" dirty="0" err="1"/>
              <a:t>consolidé</a:t>
            </a:r>
            <a:br>
              <a:rPr lang="en-GB" dirty="0"/>
            </a:br>
            <a:endParaRPr lang="en-GB" dirty="0"/>
          </a:p>
        </p:txBody>
      </p:sp>
      <p:sp>
        <p:nvSpPr>
          <p:cNvPr id="2" name="Espace réservé du pied de page 1">
            <a:extLst>
              <a:ext uri="{FF2B5EF4-FFF2-40B4-BE49-F238E27FC236}">
                <a16:creationId xmlns:a16="http://schemas.microsoft.com/office/drawing/2014/main" id="{0C344AD7-CD8E-4282-BDA7-DC8DCD1FD4F2}"/>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603B5762-915B-43DC-A3D7-962C4EA50A2F}"/>
              </a:ext>
            </a:extLst>
          </p:cNvPr>
          <p:cNvSpPr>
            <a:spLocks noGrp="1"/>
          </p:cNvSpPr>
          <p:nvPr>
            <p:ph type="sldNum" sz="quarter" idx="12"/>
          </p:nvPr>
        </p:nvSpPr>
        <p:spPr/>
        <p:txBody>
          <a:bodyPr/>
          <a:lstStyle/>
          <a:p>
            <a:fld id="{964486D4-D654-4480-BC70-181118A9BD87}" type="slidenum">
              <a:rPr lang="fr-FR" smtClean="0"/>
              <a:pPr/>
              <a:t>18</a:t>
            </a:fld>
            <a:endParaRPr lang="fr-FR" dirty="0"/>
          </a:p>
        </p:txBody>
      </p:sp>
      <p:sp>
        <p:nvSpPr>
          <p:cNvPr id="9" name="Espace réservé du texte 8">
            <a:extLst>
              <a:ext uri="{FF2B5EF4-FFF2-40B4-BE49-F238E27FC236}">
                <a16:creationId xmlns:a16="http://schemas.microsoft.com/office/drawing/2014/main" id="{01C2CE6B-87CF-44B1-AE8B-796FC4C2651E}"/>
              </a:ext>
            </a:extLst>
          </p:cNvPr>
          <p:cNvSpPr>
            <a:spLocks noGrp="1"/>
          </p:cNvSpPr>
          <p:nvPr>
            <p:ph type="body" sz="quarter" idx="13"/>
          </p:nvPr>
        </p:nvSpPr>
        <p:spPr>
          <a:xfrm>
            <a:off x="755779" y="6059939"/>
            <a:ext cx="11056775" cy="365125"/>
          </a:xfrm>
        </p:spPr>
        <p:txBody>
          <a:bodyPr/>
          <a:lstStyle/>
          <a:p>
            <a:pPr algn="l"/>
            <a:r>
              <a:rPr lang="fr-FR" dirty="0"/>
              <a:t>(1) Données estimées et non auditées – (2) Données pro forma, Boston Limited intégré sur 12 mois (1er mars 2019 - 29 février 2020) - L’application de la norme IFRS16 (comptabilisation des contrats de location au titre des comptes consolidés) n’impacte pas les comptes de l’exercice, cette norme étant déjà appliquée par anticipation par le Groupe au titre de l’exercice 2018. </a:t>
            </a:r>
            <a:endParaRPr lang="en-GB" dirty="0"/>
          </a:p>
        </p:txBody>
      </p:sp>
      <p:graphicFrame>
        <p:nvGraphicFramePr>
          <p:cNvPr id="18" name="Espace réservé du contenu 7">
            <a:extLst>
              <a:ext uri="{FF2B5EF4-FFF2-40B4-BE49-F238E27FC236}">
                <a16:creationId xmlns:a16="http://schemas.microsoft.com/office/drawing/2014/main" id="{3C46C2DA-89F0-4813-A331-BA99F363F99D}"/>
              </a:ext>
            </a:extLst>
          </p:cNvPr>
          <p:cNvGraphicFramePr>
            <a:graphicFrameLocks/>
          </p:cNvGraphicFramePr>
          <p:nvPr>
            <p:extLst>
              <p:ext uri="{D42A27DB-BD31-4B8C-83A1-F6EECF244321}">
                <p14:modId xmlns:p14="http://schemas.microsoft.com/office/powerpoint/2010/main" val="2199502013"/>
              </p:ext>
            </p:extLst>
          </p:nvPr>
        </p:nvGraphicFramePr>
        <p:xfrm>
          <a:off x="857906" y="975128"/>
          <a:ext cx="9561222" cy="4721280"/>
        </p:xfrm>
        <a:graphic>
          <a:graphicData uri="http://schemas.openxmlformats.org/drawingml/2006/table">
            <a:tbl>
              <a:tblPr/>
              <a:tblGrid>
                <a:gridCol w="5077943">
                  <a:extLst>
                    <a:ext uri="{9D8B030D-6E8A-4147-A177-3AD203B41FA5}">
                      <a16:colId xmlns:a16="http://schemas.microsoft.com/office/drawing/2014/main" val="2405086294"/>
                    </a:ext>
                  </a:extLst>
                </a:gridCol>
                <a:gridCol w="1461056">
                  <a:extLst>
                    <a:ext uri="{9D8B030D-6E8A-4147-A177-3AD203B41FA5}">
                      <a16:colId xmlns:a16="http://schemas.microsoft.com/office/drawing/2014/main" val="536761776"/>
                    </a:ext>
                  </a:extLst>
                </a:gridCol>
                <a:gridCol w="1479094">
                  <a:extLst>
                    <a:ext uri="{9D8B030D-6E8A-4147-A177-3AD203B41FA5}">
                      <a16:colId xmlns:a16="http://schemas.microsoft.com/office/drawing/2014/main" val="4008296229"/>
                    </a:ext>
                  </a:extLst>
                </a:gridCol>
                <a:gridCol w="205710">
                  <a:extLst>
                    <a:ext uri="{9D8B030D-6E8A-4147-A177-3AD203B41FA5}">
                      <a16:colId xmlns:a16="http://schemas.microsoft.com/office/drawing/2014/main" val="164331161"/>
                    </a:ext>
                  </a:extLst>
                </a:gridCol>
                <a:gridCol w="1337419">
                  <a:extLst>
                    <a:ext uri="{9D8B030D-6E8A-4147-A177-3AD203B41FA5}">
                      <a16:colId xmlns:a16="http://schemas.microsoft.com/office/drawing/2014/main" val="4005625459"/>
                    </a:ext>
                  </a:extLst>
                </a:gridCol>
              </a:tblGrid>
              <a:tr h="516135">
                <a:tc>
                  <a:txBody>
                    <a:bodyPr/>
                    <a:lstStyle/>
                    <a:p>
                      <a:pPr algn="l" fontAlgn="b"/>
                      <a:r>
                        <a:rPr lang="fr-FR" sz="1600" b="0" i="0" u="none" strike="noStrike" noProof="0" dirty="0">
                          <a:solidFill>
                            <a:srgbClr val="FFFFFF"/>
                          </a:solidFill>
                          <a:latin typeface="Abadi" panose="020B0604020104020204" pitchFamily="34" charset="0"/>
                        </a:rPr>
                        <a:t>En M€ – Normes IFRS</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tc>
                  <a:txBody>
                    <a:bodyPr/>
                    <a:lstStyle/>
                    <a:p>
                      <a:pPr algn="r" fontAlgn="b"/>
                      <a:r>
                        <a:rPr lang="fr-FR" sz="1600" b="0" i="0" u="none" strike="noStrike" noProof="0">
                          <a:solidFill>
                            <a:srgbClr val="FFFFFF"/>
                          </a:solidFill>
                          <a:latin typeface="Abadi" panose="020B0604020104020204" pitchFamily="34" charset="0"/>
                        </a:rPr>
                        <a:t>2019 – 2020</a:t>
                      </a:r>
                    </a:p>
                    <a:p>
                      <a:pPr algn="r" fontAlgn="b"/>
                      <a:r>
                        <a:rPr lang="fr-FR" sz="1600" b="0" i="0" u="none" strike="noStrike" noProof="0">
                          <a:solidFill>
                            <a:srgbClr val="FFFFFF"/>
                          </a:solidFill>
                          <a:latin typeface="Abadi" panose="020B0604020104020204" pitchFamily="34" charset="0"/>
                        </a:rPr>
                        <a:t>14 mois</a:t>
                      </a:r>
                      <a:r>
                        <a:rPr lang="fr-FR" sz="1600" b="0" i="0" u="none" strike="noStrike" baseline="30000" noProof="0">
                          <a:solidFill>
                            <a:srgbClr val="FFFFFF"/>
                          </a:solidFill>
                          <a:latin typeface="Abadi" panose="020B0604020104020204" pitchFamily="34" charset="0"/>
                        </a:rPr>
                        <a:t>(1)</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tc>
                  <a:txBody>
                    <a:bodyPr/>
                    <a:lstStyle/>
                    <a:p>
                      <a:pPr algn="r" fontAlgn="b"/>
                      <a:r>
                        <a:rPr lang="fr-FR" sz="1600" b="0" i="0" u="none" strike="noStrike" noProof="0">
                          <a:solidFill>
                            <a:srgbClr val="FFFFFF"/>
                          </a:solidFill>
                          <a:latin typeface="Abadi" panose="020B0604020104020204" pitchFamily="34" charset="0"/>
                        </a:rPr>
                        <a:t>2018</a:t>
                      </a:r>
                    </a:p>
                    <a:p>
                      <a:pPr algn="r" fontAlgn="b"/>
                      <a:r>
                        <a:rPr lang="fr-FR" sz="1600" b="0" i="0" u="none" strike="noStrike" noProof="0">
                          <a:solidFill>
                            <a:srgbClr val="FFFFFF"/>
                          </a:solidFill>
                          <a:latin typeface="Abadi" panose="020B0604020104020204" pitchFamily="34" charset="0"/>
                        </a:rPr>
                        <a:t>12 mois</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tc>
                  <a:txBody>
                    <a:bodyPr/>
                    <a:lstStyle/>
                    <a:p>
                      <a:pPr algn="r" fontAlgn="b"/>
                      <a:endParaRPr lang="fr-FR" sz="1600" b="0" i="0" u="none" strike="noStrike" noProof="0">
                        <a:solidFill>
                          <a:srgbClr val="FFFFFF"/>
                        </a:solidFill>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fr-FR" sz="1600" b="0" i="0" u="none" strike="noStrike" noProof="0">
                          <a:solidFill>
                            <a:srgbClr val="FFFFFF"/>
                          </a:solidFill>
                          <a:latin typeface="Abadi" panose="020B0604020104020204" pitchFamily="34" charset="0"/>
                        </a:rPr>
                        <a:t>2019-2020</a:t>
                      </a:r>
                    </a:p>
                    <a:p>
                      <a:pPr algn="r" fontAlgn="b"/>
                      <a:r>
                        <a:rPr lang="fr-FR" sz="1600" b="0" i="0" u="none" strike="noStrike" noProof="0">
                          <a:solidFill>
                            <a:srgbClr val="FFFFFF"/>
                          </a:solidFill>
                          <a:latin typeface="Abadi" panose="020B0604020104020204" pitchFamily="34" charset="0"/>
                        </a:rPr>
                        <a:t>12 mois</a:t>
                      </a:r>
                      <a:r>
                        <a:rPr lang="fr-FR" sz="1600" b="0" i="0" u="none" strike="noStrike" baseline="30000" noProof="0">
                          <a:solidFill>
                            <a:srgbClr val="FFFFFF"/>
                          </a:solidFill>
                          <a:latin typeface="Abadi" panose="020B0604020104020204" pitchFamily="34" charset="0"/>
                        </a:rPr>
                        <a:t>(1,2)</a:t>
                      </a:r>
                      <a:endParaRPr lang="fr-FR" sz="1600" b="0" i="0" u="none" strike="noStrike" noProof="0">
                        <a:solidFill>
                          <a:srgbClr val="FFFFFF"/>
                        </a:solidFill>
                        <a:latin typeface="Abadi" panose="020B0604020104020204" pitchFamily="34" charset="0"/>
                      </a:endParaRP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extLst>
                  <a:ext uri="{0D108BD9-81ED-4DB2-BD59-A6C34878D82A}">
                    <a16:rowId xmlns:a16="http://schemas.microsoft.com/office/drawing/2014/main" val="1395424100"/>
                  </a:ext>
                </a:extLst>
              </a:tr>
              <a:tr h="278087">
                <a:tc>
                  <a:txBody>
                    <a:bodyPr/>
                    <a:lstStyle/>
                    <a:p>
                      <a:pPr algn="l" fontAlgn="b"/>
                      <a:r>
                        <a:rPr lang="fr-FR" sz="1600" b="1" i="0" u="none" strike="noStrike" noProof="0" dirty="0">
                          <a:solidFill>
                            <a:srgbClr val="000000"/>
                          </a:solidFill>
                          <a:latin typeface="Abadi" panose="020B0604020104020204" pitchFamily="34" charset="0"/>
                        </a:rPr>
                        <a:t>Chiffre d’affaires</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77,0</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65,2</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fr-FR" sz="1600" b="1" i="0" u="none" strike="noStrike" noProof="0">
                        <a:solidFill>
                          <a:srgbClr val="000000"/>
                        </a:solidFill>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fr-FR" sz="1600" b="1" i="0" u="none" strike="noStrike" noProof="0" dirty="0">
                          <a:solidFill>
                            <a:srgbClr val="000000"/>
                          </a:solidFill>
                          <a:latin typeface="Abadi" panose="020B0604020104020204" pitchFamily="34" charset="0"/>
                        </a:rPr>
                        <a:t>141,1</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5426315"/>
                  </a:ext>
                </a:extLst>
              </a:tr>
              <a:tr h="278087">
                <a:tc>
                  <a:txBody>
                    <a:bodyPr/>
                    <a:lstStyle/>
                    <a:p>
                      <a:pPr algn="l" fontAlgn="b"/>
                      <a:r>
                        <a:rPr lang="fr-FR" sz="1400" b="0" i="0" u="none" strike="noStrike" noProof="0" dirty="0">
                          <a:solidFill>
                            <a:srgbClr val="000000"/>
                          </a:solidFill>
                          <a:latin typeface="Abadi" panose="020B0604020104020204" pitchFamily="34" charset="0"/>
                        </a:rPr>
                        <a:t>Autres produits opérationnels courants</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noProof="0" dirty="0">
                          <a:solidFill>
                            <a:srgbClr val="000000"/>
                          </a:solidFill>
                          <a:latin typeface="Abadi" panose="020B0604020104020204" pitchFamily="34" charset="0"/>
                        </a:rPr>
                        <a:t>1,7</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noProof="0">
                          <a:solidFill>
                            <a:srgbClr val="000000"/>
                          </a:solidFill>
                          <a:latin typeface="Abadi" panose="020B0604020104020204" pitchFamily="34" charset="0"/>
                        </a:rPr>
                        <a:t>0,1</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endParaRPr lang="fr-FR" sz="1600" b="0" i="0" u="none" strike="noStrike" noProof="0">
                        <a:solidFill>
                          <a:srgbClr val="000000"/>
                        </a:solidFill>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r" fontAlgn="b"/>
                      <a:r>
                        <a:rPr lang="fr-FR" sz="1600" b="0" i="0" u="none" strike="noStrike" noProof="0" dirty="0">
                          <a:solidFill>
                            <a:srgbClr val="000000"/>
                          </a:solidFill>
                          <a:latin typeface="Abadi" panose="020B0604020104020204" pitchFamily="34" charset="0"/>
                        </a:rPr>
                        <a:t>0,9</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4774563"/>
                  </a:ext>
                </a:extLst>
              </a:tr>
              <a:tr h="278087">
                <a:tc>
                  <a:txBody>
                    <a:bodyPr/>
                    <a:lstStyle/>
                    <a:p>
                      <a:pPr algn="l" fontAlgn="b"/>
                      <a:r>
                        <a:rPr lang="fr-FR" sz="1400" b="0" i="0" u="none" strike="noStrike" noProof="0" dirty="0">
                          <a:solidFill>
                            <a:srgbClr val="000000"/>
                          </a:solidFill>
                          <a:latin typeface="Abadi" panose="020B0604020104020204" pitchFamily="34" charset="0"/>
                        </a:rPr>
                        <a:t>Achats consommés</a:t>
                      </a:r>
                    </a:p>
                  </a:txBody>
                  <a:tcPr marL="36000" marR="9525" marT="360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noProof="0" dirty="0">
                          <a:solidFill>
                            <a:srgbClr val="000000"/>
                          </a:solidFill>
                          <a:latin typeface="Abadi" panose="020B0604020104020204" pitchFamily="34" charset="0"/>
                        </a:rPr>
                        <a:t>(57,1)</a:t>
                      </a:r>
                    </a:p>
                  </a:txBody>
                  <a:tcPr marL="36000" marR="9525" marT="360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0" u="none" strike="noStrike" noProof="0">
                          <a:solidFill>
                            <a:srgbClr val="000000"/>
                          </a:solidFill>
                          <a:latin typeface="Abadi" panose="020B0604020104020204" pitchFamily="34" charset="0"/>
                        </a:rPr>
                        <a:t>(49,7)</a:t>
                      </a:r>
                    </a:p>
                  </a:txBody>
                  <a:tcPr marL="36000" marR="9525" marT="360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endParaRPr lang="fr-FR" sz="1600" b="0" i="0" u="none" strike="noStrike" noProof="0">
                        <a:solidFill>
                          <a:srgbClr val="000000"/>
                        </a:solidFill>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r" fontAlgn="b"/>
                      <a:r>
                        <a:rPr lang="fr-FR" sz="1600" b="0" i="0" u="none" strike="noStrike" noProof="0" dirty="0">
                          <a:solidFill>
                            <a:srgbClr val="000000"/>
                          </a:solidFill>
                          <a:latin typeface="Abadi" panose="020B0604020104020204" pitchFamily="34" charset="0"/>
                        </a:rPr>
                        <a:t>(109,0)</a:t>
                      </a:r>
                    </a:p>
                  </a:txBody>
                  <a:tcPr marL="36000" marR="9525" marT="3600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924324391"/>
                  </a:ext>
                </a:extLst>
              </a:tr>
              <a:tr h="278087">
                <a:tc>
                  <a:txBody>
                    <a:bodyPr/>
                    <a:lstStyle/>
                    <a:p>
                      <a:pPr algn="l" fontAlgn="b"/>
                      <a:r>
                        <a:rPr lang="fr-FR" sz="1400" b="0" i="0" u="none" strike="noStrike" noProof="0" dirty="0">
                          <a:solidFill>
                            <a:srgbClr val="000000"/>
                          </a:solidFill>
                          <a:latin typeface="Abadi" panose="020B0604020104020204" pitchFamily="34" charset="0"/>
                        </a:rPr>
                        <a:t>Charges externes</a:t>
                      </a:r>
                    </a:p>
                  </a:txBody>
                  <a:tcPr marL="36000" marR="9525" marT="36000" marB="0" anchor="ctr">
                    <a:lnL>
                      <a:noFill/>
                    </a:lnL>
                    <a:lnR>
                      <a:noFill/>
                    </a:lnR>
                    <a:lnT>
                      <a:noFill/>
                    </a:lnT>
                    <a:lnB>
                      <a:noFill/>
                    </a:lnB>
                  </a:tcPr>
                </a:tc>
                <a:tc>
                  <a:txBody>
                    <a:bodyPr/>
                    <a:lstStyle/>
                    <a:p>
                      <a:pPr algn="r" fontAlgn="b">
                        <a:lnSpc>
                          <a:spcPct val="107000"/>
                        </a:lnSpc>
                        <a:spcAft>
                          <a:spcPts val="0"/>
                        </a:spcAft>
                      </a:pPr>
                      <a:r>
                        <a:rPr lang="fr-FR" sz="1600" b="0" i="0" u="none" strike="noStrike" kern="1200" noProof="0" dirty="0">
                          <a:solidFill>
                            <a:srgbClr val="000000"/>
                          </a:solidFill>
                          <a:latin typeface="Abadi" panose="020B0604020104020204" pitchFamily="34" charset="0"/>
                          <a:ea typeface="+mn-ea"/>
                          <a:cs typeface="+mn-cs"/>
                        </a:rPr>
                        <a:t>(8,2)</a:t>
                      </a:r>
                    </a:p>
                  </a:txBody>
                  <a:tcPr marL="36195" marR="9525" marT="36195" marB="0" anchor="ctr">
                    <a:lnL>
                      <a:noFill/>
                    </a:lnL>
                    <a:lnR>
                      <a:noFill/>
                    </a:lnR>
                    <a:lnT>
                      <a:noFill/>
                    </a:lnT>
                    <a:lnB>
                      <a:noFill/>
                    </a:lnB>
                  </a:tcPr>
                </a:tc>
                <a:tc>
                  <a:txBody>
                    <a:bodyPr/>
                    <a:lstStyle/>
                    <a:p>
                      <a:pPr algn="r" fontAlgn="b"/>
                      <a:r>
                        <a:rPr lang="fr-FR" sz="1600" b="0" i="0" u="none" strike="noStrike" kern="1200" noProof="0" dirty="0">
                          <a:solidFill>
                            <a:srgbClr val="000000"/>
                          </a:solidFill>
                          <a:latin typeface="Abadi" panose="020B0604020104020204" pitchFamily="34" charset="0"/>
                          <a:ea typeface="+mn-ea"/>
                          <a:cs typeface="+mn-cs"/>
                        </a:rPr>
                        <a:t>(4,2)</a:t>
                      </a:r>
                    </a:p>
                  </a:txBody>
                  <a:tcPr marL="36000" marR="9525" marT="36000" marB="0" anchor="ctr">
                    <a:lnL>
                      <a:noFill/>
                    </a:lnL>
                    <a:lnR>
                      <a:noFill/>
                    </a:lnR>
                    <a:lnT>
                      <a:noFill/>
                    </a:lnT>
                    <a:lnB>
                      <a:noFill/>
                    </a:lnB>
                  </a:tcPr>
                </a:tc>
                <a:tc>
                  <a:txBody>
                    <a:bodyPr/>
                    <a:lstStyle/>
                    <a:p>
                      <a:pPr algn="r" fontAlgn="b"/>
                      <a:endParaRPr lang="fr-FR" sz="1600" b="0" i="0" u="none" strike="noStrike" noProof="0" dirty="0">
                        <a:solidFill>
                          <a:srgbClr val="000000"/>
                        </a:solidFill>
                        <a:latin typeface="Abadi" panose="020B0604020104020204" pitchFamily="34" charset="0"/>
                      </a:endParaRPr>
                    </a:p>
                  </a:txBody>
                  <a:tcPr marL="36000" marR="9525" marT="3600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fr-FR" sz="1600" b="0" i="0" u="none" strike="noStrike" noProof="0" dirty="0">
                          <a:solidFill>
                            <a:srgbClr val="000000"/>
                          </a:solidFill>
                          <a:latin typeface="Abadi" panose="020B0604020104020204" pitchFamily="34" charset="0"/>
                        </a:rPr>
                        <a:t>(11,7)</a:t>
                      </a:r>
                    </a:p>
                  </a:txBody>
                  <a:tcPr marL="36000" marR="9525" marT="36000" marB="0" anchor="ctr">
                    <a:lnL>
                      <a:noFill/>
                    </a:lnL>
                    <a:lnR>
                      <a:noFill/>
                    </a:lnR>
                    <a:lnT>
                      <a:noFill/>
                    </a:lnT>
                    <a:lnB>
                      <a:noFill/>
                    </a:lnB>
                  </a:tcPr>
                </a:tc>
                <a:extLst>
                  <a:ext uri="{0D108BD9-81ED-4DB2-BD59-A6C34878D82A}">
                    <a16:rowId xmlns:a16="http://schemas.microsoft.com/office/drawing/2014/main" val="2640061661"/>
                  </a:ext>
                </a:extLst>
              </a:tr>
              <a:tr h="278087">
                <a:tc>
                  <a:txBody>
                    <a:bodyPr/>
                    <a:lstStyle/>
                    <a:p>
                      <a:pPr algn="l" fontAlgn="b"/>
                      <a:r>
                        <a:rPr lang="fr-FR" sz="1400" b="0" i="0" u="none" strike="noStrike" noProof="0" dirty="0">
                          <a:solidFill>
                            <a:srgbClr val="000000"/>
                          </a:solidFill>
                          <a:latin typeface="Abadi" panose="020B0604020104020204" pitchFamily="34" charset="0"/>
                        </a:rPr>
                        <a:t>Charges du personnel</a:t>
                      </a:r>
                    </a:p>
                  </a:txBody>
                  <a:tcPr marL="36000" marR="9525" marT="36000" marB="0" anchor="ctr">
                    <a:lnL>
                      <a:noFill/>
                    </a:lnL>
                    <a:lnR>
                      <a:noFill/>
                    </a:lnR>
                    <a:lnT>
                      <a:noFill/>
                    </a:lnT>
                    <a:lnB>
                      <a:noFill/>
                    </a:lnB>
                  </a:tcPr>
                </a:tc>
                <a:tc>
                  <a:txBody>
                    <a:bodyPr/>
                    <a:lstStyle/>
                    <a:p>
                      <a:pPr algn="r" fontAlgn="b">
                        <a:lnSpc>
                          <a:spcPct val="107000"/>
                        </a:lnSpc>
                        <a:spcAft>
                          <a:spcPts val="0"/>
                        </a:spcAft>
                      </a:pPr>
                      <a:r>
                        <a:rPr lang="fr-FR" sz="1600" b="0" i="0" u="none" strike="noStrike" kern="1200" noProof="0" dirty="0">
                          <a:solidFill>
                            <a:srgbClr val="000000"/>
                          </a:solidFill>
                          <a:latin typeface="Abadi" panose="020B0604020104020204" pitchFamily="34" charset="0"/>
                          <a:ea typeface="+mn-ea"/>
                          <a:cs typeface="+mn-cs"/>
                        </a:rPr>
                        <a:t>(12,4)</a:t>
                      </a:r>
                    </a:p>
                  </a:txBody>
                  <a:tcPr marL="36195" marR="9525" marT="36195" marB="0" anchor="ctr">
                    <a:lnL>
                      <a:noFill/>
                    </a:lnL>
                    <a:lnR>
                      <a:noFill/>
                    </a:lnR>
                    <a:lnT>
                      <a:noFill/>
                    </a:lnT>
                    <a:lnB>
                      <a:noFill/>
                    </a:lnB>
                  </a:tcPr>
                </a:tc>
                <a:tc>
                  <a:txBody>
                    <a:bodyPr/>
                    <a:lstStyle/>
                    <a:p>
                      <a:pPr algn="r" fontAlgn="b"/>
                      <a:r>
                        <a:rPr lang="fr-FR" sz="1600" b="0" i="0" u="none" strike="noStrike" kern="1200" noProof="0">
                          <a:solidFill>
                            <a:srgbClr val="000000"/>
                          </a:solidFill>
                          <a:latin typeface="Abadi" panose="020B0604020104020204" pitchFamily="34" charset="0"/>
                          <a:ea typeface="+mn-ea"/>
                          <a:cs typeface="+mn-cs"/>
                        </a:rPr>
                        <a:t>(4,8)</a:t>
                      </a:r>
                    </a:p>
                  </a:txBody>
                  <a:tcPr marL="36000" marR="9525" marT="36000" marB="0" anchor="ctr">
                    <a:lnL>
                      <a:noFill/>
                    </a:lnL>
                    <a:lnR>
                      <a:noFill/>
                    </a:lnR>
                    <a:lnT>
                      <a:noFill/>
                    </a:lnT>
                    <a:lnB>
                      <a:noFill/>
                    </a:lnB>
                  </a:tcPr>
                </a:tc>
                <a:tc>
                  <a:txBody>
                    <a:bodyPr/>
                    <a:lstStyle/>
                    <a:p>
                      <a:pPr algn="r" fontAlgn="b"/>
                      <a:endParaRPr lang="fr-FR" sz="1600" b="0" i="0" u="none" strike="noStrike" noProof="0">
                        <a:solidFill>
                          <a:srgbClr val="000000"/>
                        </a:solidFill>
                        <a:latin typeface="Abadi" panose="020B0604020104020204" pitchFamily="34" charset="0"/>
                      </a:endParaRPr>
                    </a:p>
                  </a:txBody>
                  <a:tcPr marL="36000" marR="9525" marT="3600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fr-FR" sz="1600" b="0" i="0" u="none" strike="noStrike" noProof="0" dirty="0">
                          <a:solidFill>
                            <a:srgbClr val="000000"/>
                          </a:solidFill>
                          <a:latin typeface="Abadi" panose="020B0604020104020204" pitchFamily="34" charset="0"/>
                        </a:rPr>
                        <a:t>(16,8)</a:t>
                      </a:r>
                    </a:p>
                  </a:txBody>
                  <a:tcPr marL="36000" marR="9525" marT="36000" marB="0" anchor="ctr">
                    <a:lnL>
                      <a:noFill/>
                    </a:lnL>
                    <a:lnR>
                      <a:noFill/>
                    </a:lnR>
                    <a:lnT>
                      <a:noFill/>
                    </a:lnT>
                    <a:lnB>
                      <a:noFill/>
                    </a:lnB>
                  </a:tcPr>
                </a:tc>
                <a:extLst>
                  <a:ext uri="{0D108BD9-81ED-4DB2-BD59-A6C34878D82A}">
                    <a16:rowId xmlns:a16="http://schemas.microsoft.com/office/drawing/2014/main" val="503611328"/>
                  </a:ext>
                </a:extLst>
              </a:tr>
              <a:tr h="278087">
                <a:tc>
                  <a:txBody>
                    <a:bodyPr/>
                    <a:lstStyle/>
                    <a:p>
                      <a:pPr algn="l" fontAlgn="b"/>
                      <a:r>
                        <a:rPr lang="fr-FR" sz="1400" b="0" i="0" u="none" strike="noStrike" noProof="0" dirty="0">
                          <a:solidFill>
                            <a:srgbClr val="000000"/>
                          </a:solidFill>
                          <a:latin typeface="Abadi" panose="020B0604020104020204" pitchFamily="34" charset="0"/>
                        </a:rPr>
                        <a:t>Impôts et taxes</a:t>
                      </a:r>
                    </a:p>
                  </a:txBody>
                  <a:tcPr marL="36000" marR="9525" marT="36000" marB="0" anchor="ctr">
                    <a:lnL>
                      <a:noFill/>
                    </a:lnL>
                    <a:lnR>
                      <a:noFill/>
                    </a:lnR>
                    <a:lnT>
                      <a:noFill/>
                    </a:lnT>
                    <a:lnB>
                      <a:noFill/>
                    </a:lnB>
                  </a:tcPr>
                </a:tc>
                <a:tc>
                  <a:txBody>
                    <a:bodyPr/>
                    <a:lstStyle/>
                    <a:p>
                      <a:pPr algn="r" fontAlgn="b">
                        <a:lnSpc>
                          <a:spcPct val="107000"/>
                        </a:lnSpc>
                        <a:spcAft>
                          <a:spcPts val="0"/>
                        </a:spcAft>
                      </a:pPr>
                      <a:r>
                        <a:rPr lang="fr-FR" sz="1600" b="0" i="0" u="none" strike="noStrike" kern="1200" noProof="0" dirty="0">
                          <a:solidFill>
                            <a:srgbClr val="000000"/>
                          </a:solidFill>
                          <a:latin typeface="Abadi" panose="020B0604020104020204" pitchFamily="34" charset="0"/>
                          <a:ea typeface="+mn-ea"/>
                          <a:cs typeface="+mn-cs"/>
                        </a:rPr>
                        <a:t>(0,6)</a:t>
                      </a:r>
                    </a:p>
                  </a:txBody>
                  <a:tcPr marL="36195" marR="9525" marT="36195" marB="0" anchor="ctr">
                    <a:lnL>
                      <a:noFill/>
                    </a:lnL>
                    <a:lnR>
                      <a:noFill/>
                    </a:lnR>
                    <a:lnT>
                      <a:noFill/>
                    </a:lnT>
                    <a:lnB>
                      <a:noFill/>
                    </a:lnB>
                  </a:tcPr>
                </a:tc>
                <a:tc>
                  <a:txBody>
                    <a:bodyPr/>
                    <a:lstStyle/>
                    <a:p>
                      <a:pPr algn="r" fontAlgn="b"/>
                      <a:r>
                        <a:rPr lang="fr-FR" sz="1600" b="0" i="0" u="none" strike="noStrike" kern="1200" noProof="0" dirty="0">
                          <a:solidFill>
                            <a:srgbClr val="000000"/>
                          </a:solidFill>
                          <a:latin typeface="Abadi" panose="020B0604020104020204" pitchFamily="34" charset="0"/>
                          <a:ea typeface="+mn-ea"/>
                          <a:cs typeface="+mn-cs"/>
                        </a:rPr>
                        <a:t>(0,4)</a:t>
                      </a:r>
                    </a:p>
                  </a:txBody>
                  <a:tcPr marL="36000" marR="9525" marT="36000" marB="0" anchor="ctr">
                    <a:lnL>
                      <a:noFill/>
                    </a:lnL>
                    <a:lnR>
                      <a:noFill/>
                    </a:lnR>
                    <a:lnT>
                      <a:noFill/>
                    </a:lnT>
                    <a:lnB>
                      <a:noFill/>
                    </a:lnB>
                  </a:tcPr>
                </a:tc>
                <a:tc>
                  <a:txBody>
                    <a:bodyPr/>
                    <a:lstStyle/>
                    <a:p>
                      <a:pPr algn="r" fontAlgn="b"/>
                      <a:endParaRPr lang="fr-FR" sz="1600" b="0" i="0" u="none" strike="noStrike" noProof="0" dirty="0">
                        <a:solidFill>
                          <a:srgbClr val="000000"/>
                        </a:solidFill>
                        <a:latin typeface="Abadi" panose="020B0604020104020204" pitchFamily="34" charset="0"/>
                      </a:endParaRPr>
                    </a:p>
                  </a:txBody>
                  <a:tcPr marL="36000" marR="9525" marT="3600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r" fontAlgn="b"/>
                      <a:r>
                        <a:rPr lang="fr-FR" sz="1600" b="0" i="0" u="none" strike="noStrike" noProof="0" dirty="0">
                          <a:solidFill>
                            <a:srgbClr val="000000"/>
                          </a:solidFill>
                          <a:latin typeface="Abadi" panose="020B0604020104020204" pitchFamily="34" charset="0"/>
                        </a:rPr>
                        <a:t>(0,6)</a:t>
                      </a:r>
                    </a:p>
                  </a:txBody>
                  <a:tcPr marL="36000" marR="9525" marT="36000" marB="0" anchor="ctr">
                    <a:lnL>
                      <a:noFill/>
                    </a:lnL>
                    <a:lnR>
                      <a:noFill/>
                    </a:lnR>
                    <a:lnT>
                      <a:noFill/>
                    </a:lnT>
                    <a:lnB>
                      <a:noFill/>
                    </a:lnB>
                  </a:tcPr>
                </a:tc>
                <a:extLst>
                  <a:ext uri="{0D108BD9-81ED-4DB2-BD59-A6C34878D82A}">
                    <a16:rowId xmlns:a16="http://schemas.microsoft.com/office/drawing/2014/main" val="2476002139"/>
                  </a:ext>
                </a:extLst>
              </a:tr>
              <a:tr h="278087">
                <a:tc>
                  <a:txBody>
                    <a:bodyPr/>
                    <a:lstStyle/>
                    <a:p>
                      <a:pPr algn="l" fontAlgn="b"/>
                      <a:r>
                        <a:rPr lang="fr-FR" sz="1600" b="1" i="0" u="none" strike="noStrike" noProof="0" dirty="0">
                          <a:solidFill>
                            <a:srgbClr val="000000"/>
                          </a:solidFill>
                          <a:latin typeface="Abadi" panose="020B0604020104020204" pitchFamily="34" charset="0"/>
                        </a:rPr>
                        <a:t>EBITDA</a:t>
                      </a:r>
                    </a:p>
                  </a:txBody>
                  <a:tcPr marL="36000" marR="9525" marT="3600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0,4</a:t>
                      </a:r>
                    </a:p>
                  </a:txBody>
                  <a:tcPr marL="36000" marR="9525" marT="3600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a:solidFill>
                            <a:srgbClr val="000000"/>
                          </a:solidFill>
                          <a:latin typeface="Abadi" panose="020B0604020104020204" pitchFamily="34" charset="0"/>
                        </a:rPr>
                        <a:t>6,2</a:t>
                      </a:r>
                    </a:p>
                  </a:txBody>
                  <a:tcPr marL="36000" marR="9525" marT="3600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fr-FR" sz="1600" b="1" i="0"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r" defTabSz="914400" rtl="0" eaLnBrk="1" fontAlgn="b" latinLnBrk="0" hangingPunct="1">
                        <a:lnSpc>
                          <a:spcPct val="100000"/>
                        </a:lnSpc>
                        <a:spcBef>
                          <a:spcPts val="0"/>
                        </a:spcBef>
                        <a:spcAft>
                          <a:spcPts val="0"/>
                        </a:spcAft>
                        <a:buClrTx/>
                        <a:buSzTx/>
                        <a:buFontTx/>
                        <a:buNone/>
                        <a:tabLst/>
                        <a:defRPr/>
                      </a:pPr>
                      <a:r>
                        <a:rPr lang="fr-FR" sz="1600" b="1" i="0" u="none" strike="noStrike" noProof="0" dirty="0">
                          <a:solidFill>
                            <a:srgbClr val="000000"/>
                          </a:solidFill>
                          <a:latin typeface="Abadi" panose="020B0604020104020204" pitchFamily="34" charset="0"/>
                        </a:rPr>
                        <a:t>3,8</a:t>
                      </a:r>
                    </a:p>
                  </a:txBody>
                  <a:tcPr marL="36000" marR="9525" marT="36000" marB="0" anchor="ctr">
                    <a:lnL>
                      <a:noFill/>
                    </a:lnL>
                    <a:lnR>
                      <a:noFill/>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980567"/>
                  </a:ext>
                </a:extLst>
              </a:tr>
              <a:tr h="278087">
                <a:tc>
                  <a:txBody>
                    <a:bodyPr/>
                    <a:lstStyle/>
                    <a:p>
                      <a:pPr marL="268288" indent="0" algn="l" fontAlgn="b"/>
                      <a:r>
                        <a:rPr lang="fr-FR" sz="1600" b="0" i="1" u="none" strike="noStrike" noProof="0" dirty="0">
                          <a:solidFill>
                            <a:schemeClr val="tx1">
                              <a:lumMod val="50000"/>
                              <a:lumOff val="50000"/>
                            </a:schemeClr>
                          </a:solidFill>
                          <a:latin typeface="Abadi" panose="020B0604020104020204" pitchFamily="34" charset="0"/>
                        </a:rPr>
                        <a:t>Taux de marge EBITDA</a:t>
                      </a:r>
                    </a:p>
                  </a:txBody>
                  <a:tcPr marL="36000" marR="9525" marT="360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marL="0" algn="r" defTabSz="914400" rtl="0" eaLnBrk="1" fontAlgn="b" latinLnBrk="0" hangingPunct="1"/>
                      <a:r>
                        <a:rPr lang="fr-FR" sz="1600" b="0" i="1" u="none" strike="noStrike" noProof="0" dirty="0">
                          <a:solidFill>
                            <a:schemeClr val="tx1">
                              <a:lumMod val="50000"/>
                              <a:lumOff val="50000"/>
                            </a:schemeClr>
                          </a:solidFill>
                          <a:latin typeface="Abadi" panose="020B0604020104020204" pitchFamily="34" charset="0"/>
                          <a:ea typeface="+mn-ea"/>
                          <a:cs typeface="+mn-cs"/>
                        </a:rPr>
                        <a:t>0,5%</a:t>
                      </a:r>
                    </a:p>
                  </a:txBody>
                  <a:tcPr marL="36000" marR="9525" marT="360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fr-FR" sz="1600" b="0" i="1" u="none" strike="noStrike" noProof="0" dirty="0">
                          <a:solidFill>
                            <a:schemeClr val="tx1">
                              <a:lumMod val="50000"/>
                              <a:lumOff val="50000"/>
                            </a:schemeClr>
                          </a:solidFill>
                          <a:latin typeface="Abadi" panose="020B0604020104020204" pitchFamily="34" charset="0"/>
                        </a:rPr>
                        <a:t>9,5%</a:t>
                      </a:r>
                    </a:p>
                  </a:txBody>
                  <a:tcPr marL="36000" marR="9525" marT="36000"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rtl="0" fontAlgn="b"/>
                      <a:endParaRPr lang="fr-FR" sz="1600" b="0" i="1"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bg1"/>
                    </a:solidFill>
                  </a:tcPr>
                </a:tc>
                <a:tc>
                  <a:txBody>
                    <a:bodyPr/>
                    <a:lstStyle/>
                    <a:p>
                      <a:pPr algn="l" rtl="0" fontAlgn="b"/>
                      <a:endParaRPr lang="fr-FR" sz="1600" b="0" i="1"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747005043"/>
                  </a:ext>
                </a:extLst>
              </a:tr>
              <a:tr h="278087">
                <a:tc>
                  <a:txBody>
                    <a:bodyPr/>
                    <a:lstStyle/>
                    <a:p>
                      <a:pPr algn="l" fontAlgn="b"/>
                      <a:r>
                        <a:rPr lang="fr-FR" sz="1400" b="0" i="0" u="none" strike="noStrike" noProof="0" dirty="0">
                          <a:solidFill>
                            <a:srgbClr val="000000"/>
                          </a:solidFill>
                          <a:latin typeface="Abadi" panose="020B0604020104020204" pitchFamily="34" charset="0"/>
                        </a:rPr>
                        <a:t>Autres produits et charges opérationnels courants*</a:t>
                      </a:r>
                    </a:p>
                  </a:txBody>
                  <a:tcPr marL="36000" marR="9525" marT="36000" marB="0" anchor="ctr">
                    <a:lnL>
                      <a:noFill/>
                    </a:lnL>
                    <a:lnR>
                      <a:noFill/>
                    </a:lnR>
                    <a:lnT>
                      <a:noFill/>
                    </a:lnT>
                    <a:lnB>
                      <a:noFill/>
                    </a:lnB>
                  </a:tcPr>
                </a:tc>
                <a:tc>
                  <a:txBody>
                    <a:bodyPr/>
                    <a:lstStyle/>
                    <a:p>
                      <a:pPr marL="0" algn="r" defTabSz="914400" rtl="0" eaLnBrk="1" fontAlgn="b" latinLnBrk="0" hangingPunct="1"/>
                      <a:r>
                        <a:rPr lang="fr-FR" sz="1600" b="0" i="0" u="none" strike="noStrike" noProof="0" dirty="0">
                          <a:solidFill>
                            <a:srgbClr val="000000"/>
                          </a:solidFill>
                          <a:latin typeface="Abadi" panose="020B0604020104020204" pitchFamily="34" charset="0"/>
                          <a:ea typeface="+mn-ea"/>
                          <a:cs typeface="+mn-cs"/>
                        </a:rPr>
                        <a:t>(0,6)</a:t>
                      </a:r>
                    </a:p>
                  </a:txBody>
                  <a:tcPr marL="36000" marR="9525" marT="36000" marB="0" anchor="ctr">
                    <a:lnL>
                      <a:noFill/>
                    </a:lnL>
                    <a:lnR>
                      <a:noFill/>
                    </a:lnR>
                    <a:lnT>
                      <a:noFill/>
                    </a:lnT>
                    <a:lnB>
                      <a:noFill/>
                    </a:lnB>
                  </a:tcPr>
                </a:tc>
                <a:tc>
                  <a:txBody>
                    <a:bodyPr/>
                    <a:lstStyle/>
                    <a:p>
                      <a:pPr algn="r" fontAlgn="b"/>
                      <a:r>
                        <a:rPr lang="fr-FR" sz="1600" b="0" i="0" u="none" strike="noStrike" noProof="0" dirty="0">
                          <a:solidFill>
                            <a:srgbClr val="000000"/>
                          </a:solidFill>
                          <a:latin typeface="Abadi" panose="020B0604020104020204" pitchFamily="34" charset="0"/>
                        </a:rPr>
                        <a:t>(0,1)</a:t>
                      </a:r>
                    </a:p>
                  </a:txBody>
                  <a:tcPr marL="36000" marR="9525" marT="36000" marB="0" anchor="ctr">
                    <a:lnL>
                      <a:noFill/>
                    </a:lnL>
                    <a:lnR>
                      <a:noFill/>
                    </a:lnR>
                    <a:lnT>
                      <a:noFill/>
                    </a:lnT>
                    <a:lnB>
                      <a:noFill/>
                    </a:lnB>
                  </a:tcPr>
                </a:tc>
                <a:tc>
                  <a:txBody>
                    <a:bodyPr/>
                    <a:lstStyle/>
                    <a:p>
                      <a:pPr algn="l" rtl="0" fontAlgn="b"/>
                      <a:endParaRPr lang="fr-FR" sz="1600" b="0" i="0" u="none" strike="noStrike" noProof="0">
                        <a:solidFill>
                          <a:srgbClr val="000000"/>
                        </a:solidFill>
                        <a:effectLst/>
                        <a:latin typeface="Abadi" panose="020B0604020104020204" pitchFamily="34" charset="0"/>
                      </a:endParaRPr>
                    </a:p>
                  </a:txBody>
                  <a:tcPr marL="36000" marR="9525" marT="3600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endParaRPr lang="fr-FR" sz="1600" b="0" i="0" u="none" strike="noStrike" noProof="0" dirty="0">
                        <a:solidFill>
                          <a:srgbClr val="000000"/>
                        </a:solidFill>
                        <a:effectLst/>
                        <a:latin typeface="Abadi" panose="020B0604020104020204" pitchFamily="34" charset="0"/>
                      </a:endParaRPr>
                    </a:p>
                  </a:txBody>
                  <a:tcPr marL="36000" marR="9525" marT="36000" marB="0" anchor="ctr">
                    <a:lnL>
                      <a:noFill/>
                    </a:lnL>
                    <a:lnR>
                      <a:noFill/>
                    </a:lnR>
                    <a:lnT>
                      <a:noFill/>
                    </a:lnT>
                    <a:lnB>
                      <a:noFill/>
                    </a:lnB>
                  </a:tcPr>
                </a:tc>
                <a:extLst>
                  <a:ext uri="{0D108BD9-81ED-4DB2-BD59-A6C34878D82A}">
                    <a16:rowId xmlns:a16="http://schemas.microsoft.com/office/drawing/2014/main" val="2988482245"/>
                  </a:ext>
                </a:extLst>
              </a:tr>
              <a:tr h="278087">
                <a:tc>
                  <a:txBody>
                    <a:bodyPr/>
                    <a:lstStyle/>
                    <a:p>
                      <a:pPr algn="l" fontAlgn="b"/>
                      <a:r>
                        <a:rPr lang="fr-FR" sz="1400" b="0" i="0" u="none" strike="noStrike" noProof="0" dirty="0">
                          <a:solidFill>
                            <a:srgbClr val="000000"/>
                          </a:solidFill>
                          <a:latin typeface="Abadi" panose="020B0604020104020204" pitchFamily="34" charset="0"/>
                        </a:rPr>
                        <a:t>Dotations nettes aux amortissements et provisions</a:t>
                      </a:r>
                    </a:p>
                  </a:txBody>
                  <a:tcPr marL="36000" marR="9525" marT="36000" marB="0" anchor="ctr">
                    <a:lnL>
                      <a:noFill/>
                    </a:lnL>
                    <a:lnR>
                      <a:noFill/>
                    </a:lnR>
                    <a:lnT>
                      <a:noFill/>
                    </a:lnT>
                    <a:lnB>
                      <a:noFill/>
                    </a:lnB>
                  </a:tcPr>
                </a:tc>
                <a:tc>
                  <a:txBody>
                    <a:bodyPr/>
                    <a:lstStyle/>
                    <a:p>
                      <a:pPr marL="0" algn="r" defTabSz="914400" rtl="0" eaLnBrk="1" fontAlgn="b" latinLnBrk="0" hangingPunct="1"/>
                      <a:r>
                        <a:rPr lang="fr-FR" sz="1600" b="0" i="0" u="none" strike="noStrike" noProof="0" dirty="0">
                          <a:solidFill>
                            <a:srgbClr val="000000"/>
                          </a:solidFill>
                          <a:latin typeface="Abadi" panose="020B0604020104020204" pitchFamily="34" charset="0"/>
                          <a:ea typeface="+mn-ea"/>
                          <a:cs typeface="+mn-cs"/>
                        </a:rPr>
                        <a:t>(5,1)</a:t>
                      </a:r>
                    </a:p>
                  </a:txBody>
                  <a:tcPr marL="36000" marR="9525" marT="36000" marB="0" anchor="ctr">
                    <a:lnL>
                      <a:noFill/>
                    </a:lnL>
                    <a:lnR>
                      <a:noFill/>
                    </a:lnR>
                    <a:lnT>
                      <a:noFill/>
                    </a:lnT>
                    <a:lnB>
                      <a:noFill/>
                    </a:lnB>
                  </a:tcPr>
                </a:tc>
                <a:tc>
                  <a:txBody>
                    <a:bodyPr/>
                    <a:lstStyle/>
                    <a:p>
                      <a:pPr algn="r" fontAlgn="b"/>
                      <a:r>
                        <a:rPr lang="fr-FR" sz="1600" b="0" i="0" u="none" strike="noStrike" noProof="0">
                          <a:solidFill>
                            <a:srgbClr val="000000"/>
                          </a:solidFill>
                          <a:latin typeface="Abadi" panose="020B0604020104020204" pitchFamily="34" charset="0"/>
                        </a:rPr>
                        <a:t>(1,7)</a:t>
                      </a:r>
                    </a:p>
                  </a:txBody>
                  <a:tcPr marL="36000" marR="9525" marT="36000" marB="0" anchor="ctr">
                    <a:lnL>
                      <a:noFill/>
                    </a:lnL>
                    <a:lnR>
                      <a:noFill/>
                    </a:lnR>
                    <a:lnT>
                      <a:noFill/>
                    </a:lnT>
                    <a:lnB>
                      <a:noFill/>
                    </a:lnB>
                  </a:tcPr>
                </a:tc>
                <a:tc>
                  <a:txBody>
                    <a:bodyPr/>
                    <a:lstStyle/>
                    <a:p>
                      <a:pPr algn="l" rtl="0" fontAlgn="b"/>
                      <a:endParaRPr lang="fr-FR" sz="1600" b="0" i="0" u="none" strike="noStrike" noProof="0">
                        <a:solidFill>
                          <a:srgbClr val="000000"/>
                        </a:solidFill>
                        <a:effectLst/>
                        <a:latin typeface="Abadi" panose="020B0604020104020204" pitchFamily="34" charset="0"/>
                      </a:endParaRPr>
                    </a:p>
                  </a:txBody>
                  <a:tcPr marL="36000" marR="9525" marT="36000" marB="0" anchor="ctr">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l" rtl="0" fontAlgn="b"/>
                      <a:endParaRPr lang="fr-FR" sz="1600" b="0" i="0" u="none" strike="noStrike" noProof="0">
                        <a:solidFill>
                          <a:srgbClr val="000000"/>
                        </a:solidFill>
                        <a:effectLst/>
                        <a:latin typeface="Abadi" panose="020B0604020104020204" pitchFamily="34" charset="0"/>
                      </a:endParaRPr>
                    </a:p>
                  </a:txBody>
                  <a:tcPr marL="36000" marR="9525" marT="36000" marB="0" anchor="ctr">
                    <a:lnL>
                      <a:noFill/>
                    </a:lnL>
                    <a:lnR>
                      <a:noFill/>
                    </a:lnR>
                    <a:lnT>
                      <a:noFill/>
                    </a:lnT>
                    <a:lnB>
                      <a:noFill/>
                    </a:lnB>
                  </a:tcPr>
                </a:tc>
                <a:extLst>
                  <a:ext uri="{0D108BD9-81ED-4DB2-BD59-A6C34878D82A}">
                    <a16:rowId xmlns:a16="http://schemas.microsoft.com/office/drawing/2014/main" val="2078001093"/>
                  </a:ext>
                </a:extLst>
              </a:tr>
              <a:tr h="278087">
                <a:tc>
                  <a:txBody>
                    <a:bodyPr/>
                    <a:lstStyle/>
                    <a:p>
                      <a:pPr algn="l" fontAlgn="b"/>
                      <a:r>
                        <a:rPr lang="fr-FR" sz="1600" b="1" i="0" u="none" strike="noStrike" noProof="0" dirty="0">
                          <a:solidFill>
                            <a:srgbClr val="000000"/>
                          </a:solidFill>
                          <a:latin typeface="Abadi" panose="020B0604020104020204" pitchFamily="34" charset="0"/>
                        </a:rPr>
                        <a:t>Résultat opérationnel courant</a:t>
                      </a:r>
                    </a:p>
                  </a:txBody>
                  <a:tcPr marL="36000" marR="9525" marT="360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(5,3)</a:t>
                      </a:r>
                    </a:p>
                  </a:txBody>
                  <a:tcPr marL="36000" marR="9525" marT="360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4,3</a:t>
                      </a:r>
                    </a:p>
                  </a:txBody>
                  <a:tcPr marL="36000" marR="9525" marT="36000"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rtl="0" fontAlgn="b"/>
                      <a:endParaRPr lang="fr-FR" sz="1600" b="1" i="0" u="none" strike="noStrike" noProof="0">
                        <a:solidFill>
                          <a:srgbClr val="000000"/>
                        </a:solidFill>
                        <a:effectLst/>
                        <a:latin typeface="Abadi" panose="020B0604020104020204" pitchFamily="34" charset="0"/>
                      </a:endParaRPr>
                    </a:p>
                  </a:txBody>
                  <a:tcPr marL="36000" marR="9525" marT="3600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fr-FR" sz="1600" b="1" i="0" u="none" strike="noStrike" noProof="0">
                        <a:solidFill>
                          <a:srgbClr val="000000"/>
                        </a:solidFill>
                        <a:effectLst/>
                        <a:latin typeface="Abadi" panose="020B0604020104020204" pitchFamily="34" charset="0"/>
                      </a:endParaRPr>
                    </a:p>
                  </a:txBody>
                  <a:tcPr marL="36000" marR="9525" marT="36000" marB="0" anchor="ctr">
                    <a:lnL>
                      <a:noFill/>
                    </a:lnL>
                    <a:lnR>
                      <a:noFill/>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5443906"/>
                  </a:ext>
                </a:extLst>
              </a:tr>
              <a:tr h="278087">
                <a:tc>
                  <a:txBody>
                    <a:bodyPr/>
                    <a:lstStyle/>
                    <a:p>
                      <a:pPr algn="l" fontAlgn="b"/>
                      <a:r>
                        <a:rPr lang="fr-FR" sz="1600" b="1" i="0" u="none" strike="noStrike" noProof="0" dirty="0">
                          <a:solidFill>
                            <a:srgbClr val="000000"/>
                          </a:solidFill>
                          <a:latin typeface="Abadi" panose="020B0604020104020204" pitchFamily="34" charset="0"/>
                        </a:rPr>
                        <a:t>Résultat opérationnel</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(5,5)</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3,7</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fr-FR" sz="1600" b="1" i="0"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fr-FR" sz="1600" b="1" i="0"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7101469"/>
                  </a:ext>
                </a:extLst>
              </a:tr>
              <a:tr h="278087">
                <a:tc>
                  <a:txBody>
                    <a:bodyPr/>
                    <a:lstStyle/>
                    <a:p>
                      <a:pPr algn="l" fontAlgn="b"/>
                      <a:r>
                        <a:rPr lang="fr-FR" sz="1400" b="0" i="0" u="none" strike="noStrike" noProof="0" dirty="0">
                          <a:solidFill>
                            <a:srgbClr val="000000"/>
                          </a:solidFill>
                          <a:latin typeface="Abadi" panose="020B0604020104020204" pitchFamily="34" charset="0"/>
                        </a:rPr>
                        <a:t>Résultat financier</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noProof="0" dirty="0">
                          <a:solidFill>
                            <a:srgbClr val="000000"/>
                          </a:solidFill>
                          <a:latin typeface="Abadi" panose="020B0604020104020204" pitchFamily="34" charset="0"/>
                        </a:rPr>
                        <a:t>0,7</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0" i="0" u="none" strike="noStrike" noProof="0" dirty="0">
                          <a:solidFill>
                            <a:srgbClr val="000000"/>
                          </a:solidFill>
                          <a:latin typeface="Abadi" panose="020B0604020104020204" pitchFamily="34" charset="0"/>
                        </a:rPr>
                        <a:t>(0,5)</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fr-FR" sz="1600" b="0" i="0"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fr-FR" sz="1600" b="0" i="0"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28922"/>
                  </a:ext>
                </a:extLst>
              </a:tr>
              <a:tr h="278087">
                <a:tc>
                  <a:txBody>
                    <a:bodyPr/>
                    <a:lstStyle/>
                    <a:p>
                      <a:pPr algn="l" fontAlgn="b"/>
                      <a:r>
                        <a:rPr lang="fr-FR" sz="1600" b="1" i="0" u="none" strike="noStrike" noProof="0">
                          <a:solidFill>
                            <a:srgbClr val="000000"/>
                          </a:solidFill>
                          <a:latin typeface="Abadi" panose="020B0604020104020204" pitchFamily="34" charset="0"/>
                        </a:rPr>
                        <a:t>Résultat net consolidé</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(4,5)</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a:solidFill>
                            <a:srgbClr val="000000"/>
                          </a:solidFill>
                          <a:latin typeface="Abadi" panose="020B0604020104020204" pitchFamily="34" charset="0"/>
                        </a:rPr>
                        <a:t>3,7</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fr-FR" sz="1600" b="1" i="0"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fr-FR" sz="1600" b="1" i="0"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64849029"/>
                  </a:ext>
                </a:extLst>
              </a:tr>
              <a:tr h="278087">
                <a:tc>
                  <a:txBody>
                    <a:bodyPr/>
                    <a:lstStyle/>
                    <a:p>
                      <a:pPr algn="l" fontAlgn="b"/>
                      <a:r>
                        <a:rPr lang="fr-FR" sz="1600" b="1" i="0" u="none" strike="noStrike" noProof="0">
                          <a:solidFill>
                            <a:srgbClr val="000000"/>
                          </a:solidFill>
                          <a:latin typeface="Abadi" panose="020B0604020104020204" pitchFamily="34" charset="0"/>
                        </a:rPr>
                        <a:t>Résultat net part du Groupe</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dirty="0">
                          <a:solidFill>
                            <a:srgbClr val="000000"/>
                          </a:solidFill>
                          <a:latin typeface="Abadi" panose="020B0604020104020204" pitchFamily="34" charset="0"/>
                        </a:rPr>
                        <a:t>(4,3)</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600" b="1" i="0" u="none" strike="noStrike" noProof="0">
                          <a:solidFill>
                            <a:srgbClr val="000000"/>
                          </a:solidFill>
                          <a:latin typeface="Abadi" panose="020B0604020104020204" pitchFamily="34" charset="0"/>
                        </a:rPr>
                        <a:t>3,7</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rtl="0" fontAlgn="b"/>
                      <a:endParaRPr lang="fr-FR" sz="1600" b="1" i="0" u="none" strike="noStrike" noProof="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rtl="0" fontAlgn="b"/>
                      <a:endParaRPr lang="fr-FR" sz="1600" b="1" i="0" u="none" strike="noStrike" noProof="0" dirty="0">
                        <a:solidFill>
                          <a:srgbClr val="000000"/>
                        </a:solidFill>
                        <a:effectLst/>
                        <a:latin typeface="Abadi" panose="020B0604020104020204" pitchFamily="34" charset="0"/>
                      </a:endParaRP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6737136"/>
                  </a:ext>
                </a:extLst>
              </a:tr>
            </a:tbl>
          </a:graphicData>
        </a:graphic>
      </p:graphicFrame>
      <p:sp>
        <p:nvSpPr>
          <p:cNvPr id="7" name="Espace réservé du texte 8">
            <a:extLst>
              <a:ext uri="{FF2B5EF4-FFF2-40B4-BE49-F238E27FC236}">
                <a16:creationId xmlns:a16="http://schemas.microsoft.com/office/drawing/2014/main" id="{605738AC-DB1A-4BC6-81C8-73B75B1DC46D}"/>
              </a:ext>
            </a:extLst>
          </p:cNvPr>
          <p:cNvSpPr txBox="1">
            <a:spLocks/>
          </p:cNvSpPr>
          <p:nvPr/>
        </p:nvSpPr>
        <p:spPr>
          <a:xfrm>
            <a:off x="755779" y="5738361"/>
            <a:ext cx="11056775" cy="365125"/>
          </a:xfrm>
          <a:prstGeom prst="rect">
            <a:avLst/>
          </a:prstGeom>
        </p:spPr>
        <p:txBody>
          <a:bodyPr/>
          <a:lstStyle>
            <a:lvl1pPr marL="0" indent="0" algn="r" defTabSz="914400" rtl="0" eaLnBrk="1" latinLnBrk="0" hangingPunct="1">
              <a:lnSpc>
                <a:spcPct val="90000"/>
              </a:lnSpc>
              <a:spcBef>
                <a:spcPts val="1000"/>
              </a:spcBef>
              <a:buFont typeface="Arial" panose="020B0604020202020204" pitchFamily="34" charset="0"/>
              <a:buNone/>
              <a:defRPr sz="1050" i="1" kern="1200">
                <a:solidFill>
                  <a:schemeClr val="tx1"/>
                </a:solidFill>
                <a:latin typeface="Abadi" panose="020B0604020104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fr-FR" dirty="0"/>
              <a:t>* Les frais d’acquisition des titres de 2CRSi UK (</a:t>
            </a:r>
            <a:r>
              <a:rPr lang="fr-FR" dirty="0" err="1"/>
              <a:t>Tranquil</a:t>
            </a:r>
            <a:r>
              <a:rPr lang="fr-FR" dirty="0"/>
              <a:t> PC) de l’exercice 2018 ont été reclassés pour 139k€ en « Autres produits et charges opérationnelles courants ». Dans les comptes publiés au 31/12/2018, ils étaient présentés dans la rubrique « Autres produits et charges d’exploitation ». </a:t>
            </a:r>
            <a:endParaRPr lang="en-GB" dirty="0"/>
          </a:p>
        </p:txBody>
      </p:sp>
    </p:spTree>
    <p:extLst>
      <p:ext uri="{BB962C8B-B14F-4D97-AF65-F5344CB8AC3E}">
        <p14:creationId xmlns:p14="http://schemas.microsoft.com/office/powerpoint/2010/main" val="3575273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E8A65DF1-8AEA-4562-8C50-954EA4CA3199}"/>
              </a:ext>
            </a:extLst>
          </p:cNvPr>
          <p:cNvSpPr>
            <a:spLocks noGrp="1"/>
          </p:cNvSpPr>
          <p:nvPr>
            <p:ph type="title"/>
          </p:nvPr>
        </p:nvSpPr>
        <p:spPr/>
        <p:txBody>
          <a:bodyPr/>
          <a:lstStyle/>
          <a:p>
            <a:r>
              <a:rPr lang="en-GB" dirty="0" err="1"/>
              <a:t>Bilan</a:t>
            </a:r>
            <a:r>
              <a:rPr lang="en-GB" dirty="0"/>
              <a:t> </a:t>
            </a:r>
            <a:r>
              <a:rPr lang="en-GB" dirty="0" err="1"/>
              <a:t>consolidé</a:t>
            </a:r>
            <a:r>
              <a:rPr lang="en-GB" dirty="0"/>
              <a:t> - </a:t>
            </a:r>
            <a:r>
              <a:rPr lang="en-GB" dirty="0" err="1"/>
              <a:t>Actif</a:t>
            </a:r>
            <a:endParaRPr lang="en-GB" dirty="0"/>
          </a:p>
        </p:txBody>
      </p:sp>
      <p:sp>
        <p:nvSpPr>
          <p:cNvPr id="2" name="Espace réservé du pied de page 1">
            <a:extLst>
              <a:ext uri="{FF2B5EF4-FFF2-40B4-BE49-F238E27FC236}">
                <a16:creationId xmlns:a16="http://schemas.microsoft.com/office/drawing/2014/main" id="{0C344AD7-CD8E-4282-BDA7-DC8DCD1FD4F2}"/>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603B5762-915B-43DC-A3D7-962C4EA50A2F}"/>
              </a:ext>
            </a:extLst>
          </p:cNvPr>
          <p:cNvSpPr>
            <a:spLocks noGrp="1"/>
          </p:cNvSpPr>
          <p:nvPr>
            <p:ph type="sldNum" sz="quarter" idx="12"/>
          </p:nvPr>
        </p:nvSpPr>
        <p:spPr/>
        <p:txBody>
          <a:bodyPr/>
          <a:lstStyle/>
          <a:p>
            <a:fld id="{964486D4-D654-4480-BC70-181118A9BD87}" type="slidenum">
              <a:rPr lang="fr-FR" smtClean="0"/>
              <a:pPr/>
              <a:t>19</a:t>
            </a:fld>
            <a:endParaRPr lang="fr-FR" dirty="0"/>
          </a:p>
        </p:txBody>
      </p:sp>
      <p:graphicFrame>
        <p:nvGraphicFramePr>
          <p:cNvPr id="18" name="Espace réservé du contenu 7">
            <a:extLst>
              <a:ext uri="{FF2B5EF4-FFF2-40B4-BE49-F238E27FC236}">
                <a16:creationId xmlns:a16="http://schemas.microsoft.com/office/drawing/2014/main" id="{3C46C2DA-89F0-4813-A331-BA99F363F99D}"/>
              </a:ext>
            </a:extLst>
          </p:cNvPr>
          <p:cNvGraphicFramePr>
            <a:graphicFrameLocks/>
          </p:cNvGraphicFramePr>
          <p:nvPr>
            <p:extLst>
              <p:ext uri="{D42A27DB-BD31-4B8C-83A1-F6EECF244321}">
                <p14:modId xmlns:p14="http://schemas.microsoft.com/office/powerpoint/2010/main" val="1745978086"/>
              </p:ext>
            </p:extLst>
          </p:nvPr>
        </p:nvGraphicFramePr>
        <p:xfrm>
          <a:off x="857906" y="1406055"/>
          <a:ext cx="8018093" cy="3874215"/>
        </p:xfrm>
        <a:graphic>
          <a:graphicData uri="http://schemas.openxmlformats.org/drawingml/2006/table">
            <a:tbl>
              <a:tblPr/>
              <a:tblGrid>
                <a:gridCol w="5077943">
                  <a:extLst>
                    <a:ext uri="{9D8B030D-6E8A-4147-A177-3AD203B41FA5}">
                      <a16:colId xmlns:a16="http://schemas.microsoft.com/office/drawing/2014/main" val="2405086294"/>
                    </a:ext>
                  </a:extLst>
                </a:gridCol>
                <a:gridCol w="1461056">
                  <a:extLst>
                    <a:ext uri="{9D8B030D-6E8A-4147-A177-3AD203B41FA5}">
                      <a16:colId xmlns:a16="http://schemas.microsoft.com/office/drawing/2014/main" val="536761776"/>
                    </a:ext>
                  </a:extLst>
                </a:gridCol>
                <a:gridCol w="1479094">
                  <a:extLst>
                    <a:ext uri="{9D8B030D-6E8A-4147-A177-3AD203B41FA5}">
                      <a16:colId xmlns:a16="http://schemas.microsoft.com/office/drawing/2014/main" val="4008296229"/>
                    </a:ext>
                  </a:extLst>
                </a:gridCol>
              </a:tblGrid>
              <a:tr h="516135">
                <a:tc>
                  <a:txBody>
                    <a:bodyPr/>
                    <a:lstStyle/>
                    <a:p>
                      <a:pPr algn="l" fontAlgn="b"/>
                      <a:r>
                        <a:rPr lang="fr-FR" sz="1600" b="0" i="0" u="none" strike="noStrike" noProof="0" dirty="0">
                          <a:solidFill>
                            <a:srgbClr val="FFFFFF"/>
                          </a:solidFill>
                          <a:latin typeface="Abadi" panose="020B0604020104020204" pitchFamily="34" charset="0"/>
                        </a:rPr>
                        <a:t>En M€ – Normes IFRS</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tc>
                  <a:txBody>
                    <a:bodyPr/>
                    <a:lstStyle/>
                    <a:p>
                      <a:pPr algn="ctr" fontAlgn="b"/>
                      <a:r>
                        <a:rPr lang="fr-FR" sz="1600" b="0" i="0" u="none" strike="noStrike" noProof="0" dirty="0">
                          <a:solidFill>
                            <a:srgbClr val="FFFFFF"/>
                          </a:solidFill>
                          <a:latin typeface="Abadi" panose="020B0604020104020204" pitchFamily="34" charset="0"/>
                        </a:rPr>
                        <a:t>29/02/2020</a:t>
                      </a:r>
                      <a:endParaRPr lang="fr-FR" sz="1600" b="0" i="0" u="none" strike="noStrike" baseline="30000" noProof="0" dirty="0">
                        <a:solidFill>
                          <a:srgbClr val="FFFFFF"/>
                        </a:solidFill>
                        <a:latin typeface="Abadi" panose="020B0604020104020204" pitchFamily="34" charset="0"/>
                      </a:endParaRP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tc>
                  <a:txBody>
                    <a:bodyPr/>
                    <a:lstStyle/>
                    <a:p>
                      <a:pPr algn="ctr" fontAlgn="b"/>
                      <a:r>
                        <a:rPr lang="fr-FR" sz="1600" b="0" i="0" u="none" strike="noStrike" noProof="0" dirty="0">
                          <a:solidFill>
                            <a:srgbClr val="FFFFFF"/>
                          </a:solidFill>
                          <a:latin typeface="Abadi" panose="020B0604020104020204" pitchFamily="34" charset="0"/>
                        </a:rPr>
                        <a:t>31/12/2018</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extLst>
                  <a:ext uri="{0D108BD9-81ED-4DB2-BD59-A6C34878D82A}">
                    <a16:rowId xmlns:a16="http://schemas.microsoft.com/office/drawing/2014/main" val="1395424100"/>
                  </a:ext>
                </a:extLst>
              </a:tr>
              <a:tr h="278087">
                <a:tc>
                  <a:txBody>
                    <a:bodyPr/>
                    <a:lstStyle/>
                    <a:p>
                      <a:pPr algn="l" fontAlgn="b"/>
                      <a:r>
                        <a:rPr lang="fr-FR" sz="1600" b="0" i="0" u="none" strike="noStrike" noProof="0" dirty="0">
                          <a:solidFill>
                            <a:srgbClr val="000000"/>
                          </a:solidFill>
                          <a:latin typeface="Abadi" panose="020B0604020104020204" pitchFamily="34" charset="0"/>
                        </a:rPr>
                        <a:t>Goodwill</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7,1</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2,0</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475426315"/>
                  </a:ext>
                </a:extLst>
              </a:tr>
              <a:tr h="278087">
                <a:tc>
                  <a:txBody>
                    <a:bodyPr/>
                    <a:lstStyle/>
                    <a:p>
                      <a:pPr algn="l" fontAlgn="b"/>
                      <a:r>
                        <a:rPr lang="fr-FR" sz="1600" b="0" i="0" u="none" strike="noStrike" noProof="0" dirty="0">
                          <a:solidFill>
                            <a:srgbClr val="000000"/>
                          </a:solidFill>
                          <a:latin typeface="Abadi" panose="020B0604020104020204" pitchFamily="34" charset="0"/>
                        </a:rPr>
                        <a:t>Immobilisations incorporelles</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15,8</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1,1</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4774563"/>
                  </a:ext>
                </a:extLst>
              </a:tr>
              <a:tr h="278087">
                <a:tc>
                  <a:txBody>
                    <a:bodyPr/>
                    <a:lstStyle/>
                    <a:p>
                      <a:pPr algn="l" fontAlgn="b"/>
                      <a:r>
                        <a:rPr lang="fr-FR" sz="1600" b="0" i="0" u="none" strike="noStrike" noProof="0" dirty="0">
                          <a:solidFill>
                            <a:srgbClr val="000000"/>
                          </a:solidFill>
                          <a:latin typeface="Abadi" panose="020B0604020104020204" pitchFamily="34" charset="0"/>
                        </a:rPr>
                        <a:t>Immobilisations corporelles*</a:t>
                      </a:r>
                    </a:p>
                  </a:txBody>
                  <a:tcPr marL="36000" marR="9525" marT="3600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23,6</a:t>
                      </a:r>
                    </a:p>
                  </a:txBody>
                  <a:tcPr marL="36000" marR="9525" marT="3600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6,4</a:t>
                      </a:r>
                    </a:p>
                  </a:txBody>
                  <a:tcPr marL="36000" marR="9525" marT="3600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924324391"/>
                  </a:ext>
                </a:extLst>
              </a:tr>
              <a:tr h="278087">
                <a:tc>
                  <a:txBody>
                    <a:bodyPr/>
                    <a:lstStyle/>
                    <a:p>
                      <a:pPr marL="0" algn="l" defTabSz="914400" rtl="0" eaLnBrk="1" fontAlgn="b" latinLnBrk="0" hangingPunct="1"/>
                      <a:r>
                        <a:rPr lang="fr-FR" sz="1600" b="0" i="0" u="none" strike="noStrike" kern="1200" noProof="0" dirty="0">
                          <a:solidFill>
                            <a:srgbClr val="000000"/>
                          </a:solidFill>
                          <a:latin typeface="Abadi" panose="020B0604020104020204" pitchFamily="34" charset="0"/>
                          <a:ea typeface="+mn-ea"/>
                          <a:cs typeface="+mn-cs"/>
                        </a:rPr>
                        <a:t>Autres actifs non courants</a:t>
                      </a:r>
                    </a:p>
                  </a:txBody>
                  <a:tcPr marL="36000" marR="9525" marT="36000" marB="0" anchor="ctr">
                    <a:lnL>
                      <a:noFill/>
                    </a:lnL>
                    <a:lnR>
                      <a:noFill/>
                    </a:lnR>
                    <a:lnT>
                      <a:noFill/>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07000"/>
                        </a:lnSpc>
                        <a:spcAft>
                          <a:spcPts val="0"/>
                        </a:spcAft>
                        <a:tabLst>
                          <a:tab pos="714375" algn="dec"/>
                        </a:tabLst>
                      </a:pPr>
                      <a:r>
                        <a:rPr lang="fr-FR" sz="1600" b="0" i="0" u="none" strike="noStrike" kern="1200" noProof="0" dirty="0">
                          <a:solidFill>
                            <a:srgbClr val="000000"/>
                          </a:solidFill>
                          <a:latin typeface="Abadi" panose="020B0604020104020204" pitchFamily="34" charset="0"/>
                          <a:ea typeface="+mn-ea"/>
                          <a:cs typeface="+mn-cs"/>
                        </a:rPr>
                        <a:t>	15,0</a:t>
                      </a:r>
                    </a:p>
                  </a:txBody>
                  <a:tcPr marL="36195" marR="9525" marT="36195" marB="0" anchor="ctr">
                    <a:lnL>
                      <a:noFill/>
                    </a:lnL>
                    <a:lnR>
                      <a:noFill/>
                    </a:lnR>
                    <a:lnT>
                      <a:noFill/>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kern="1200" noProof="0" dirty="0">
                          <a:solidFill>
                            <a:srgbClr val="000000"/>
                          </a:solidFill>
                          <a:latin typeface="Abadi" panose="020B0604020104020204" pitchFamily="34" charset="0"/>
                          <a:ea typeface="+mn-ea"/>
                          <a:cs typeface="+mn-cs"/>
                        </a:rPr>
                        <a:t>	7,9</a:t>
                      </a:r>
                    </a:p>
                  </a:txBody>
                  <a:tcPr marL="36000" marR="9525" marT="36000" marB="0" anchor="ctr">
                    <a:lnL>
                      <a:noFill/>
                    </a:lnL>
                    <a:lnR>
                      <a:noFill/>
                    </a:lnR>
                    <a:lnT>
                      <a:noFill/>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40061661"/>
                  </a:ext>
                </a:extLst>
              </a:tr>
              <a:tr h="278087">
                <a:tc>
                  <a:txBody>
                    <a:bodyPr/>
                    <a:lstStyle/>
                    <a:p>
                      <a:pPr algn="l" fontAlgn="b"/>
                      <a:r>
                        <a:rPr lang="fr-FR" sz="1600" b="1" i="0" u="none" strike="noStrike" noProof="0" dirty="0">
                          <a:solidFill>
                            <a:srgbClr val="000000"/>
                          </a:solidFill>
                          <a:latin typeface="Abadi" panose="020B0604020104020204" pitchFamily="34" charset="0"/>
                        </a:rPr>
                        <a:t>Total actifs non courants</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07000"/>
                        </a:lnSpc>
                        <a:spcAft>
                          <a:spcPts val="0"/>
                        </a:spcAft>
                        <a:tabLst>
                          <a:tab pos="714375" algn="dec"/>
                        </a:tabLst>
                      </a:pPr>
                      <a:r>
                        <a:rPr lang="fr-FR" sz="1600" b="1" i="0" u="none" strike="noStrike" kern="1200" noProof="0" dirty="0">
                          <a:solidFill>
                            <a:srgbClr val="000000"/>
                          </a:solidFill>
                          <a:latin typeface="Abadi" panose="020B0604020104020204" pitchFamily="34" charset="0"/>
                          <a:ea typeface="+mn-ea"/>
                          <a:cs typeface="+mn-cs"/>
                        </a:rPr>
                        <a:t>	61,4</a:t>
                      </a:r>
                    </a:p>
                  </a:txBody>
                  <a:tcPr marL="36195" marR="9525" marT="36195"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1" i="0" u="none" strike="noStrike" kern="1200" noProof="0" dirty="0">
                          <a:solidFill>
                            <a:srgbClr val="000000"/>
                          </a:solidFill>
                          <a:latin typeface="Abadi" panose="020B0604020104020204" pitchFamily="34" charset="0"/>
                          <a:ea typeface="+mn-ea"/>
                          <a:cs typeface="+mn-cs"/>
                        </a:rPr>
                        <a:t>	17,4</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3611328"/>
                  </a:ext>
                </a:extLst>
              </a:tr>
              <a:tr h="278087">
                <a:tc>
                  <a:txBody>
                    <a:bodyPr/>
                    <a:lstStyle/>
                    <a:p>
                      <a:pPr algn="l" fontAlgn="b"/>
                      <a:r>
                        <a:rPr lang="fr-FR" sz="1600" b="0" i="0" u="none" strike="noStrike" noProof="0" dirty="0">
                          <a:solidFill>
                            <a:srgbClr val="000000"/>
                          </a:solidFill>
                          <a:latin typeface="Abadi" panose="020B0604020104020204" pitchFamily="34" charset="0"/>
                        </a:rPr>
                        <a:t>Stocks</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lnSpc>
                          <a:spcPct val="107000"/>
                        </a:lnSpc>
                        <a:spcAft>
                          <a:spcPts val="0"/>
                        </a:spcAft>
                        <a:tabLst>
                          <a:tab pos="714375" algn="dec"/>
                        </a:tabLst>
                      </a:pPr>
                      <a:r>
                        <a:rPr lang="fr-FR" sz="1600" b="0" i="0" u="none" strike="noStrike" kern="1200" noProof="0" dirty="0">
                          <a:solidFill>
                            <a:srgbClr val="000000"/>
                          </a:solidFill>
                          <a:latin typeface="Abadi" panose="020B0604020104020204" pitchFamily="34" charset="0"/>
                          <a:ea typeface="+mn-ea"/>
                          <a:cs typeface="+mn-cs"/>
                        </a:rPr>
                        <a:t>	34,5</a:t>
                      </a:r>
                    </a:p>
                  </a:txBody>
                  <a:tcPr marL="36195" marR="9525" marT="36195" marB="0" anchor="ctr">
                    <a:lnL>
                      <a:noFill/>
                    </a:lnL>
                    <a:lnR>
                      <a:noFill/>
                    </a:lnR>
                    <a:lnT w="19050" cap="flat" cmpd="sng" algn="ctr">
                      <a:solidFill>
                        <a:schemeClr val="bg1">
                          <a:lumMod val="50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kern="1200" noProof="0" dirty="0">
                          <a:solidFill>
                            <a:srgbClr val="000000"/>
                          </a:solidFill>
                          <a:latin typeface="Abadi" panose="020B0604020104020204" pitchFamily="34" charset="0"/>
                          <a:ea typeface="+mn-ea"/>
                          <a:cs typeface="+mn-cs"/>
                        </a:rPr>
                        <a:t>	20,5</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476002139"/>
                  </a:ext>
                </a:extLst>
              </a:tr>
              <a:tr h="278087">
                <a:tc>
                  <a:txBody>
                    <a:bodyPr/>
                    <a:lstStyle/>
                    <a:p>
                      <a:pPr algn="l" fontAlgn="b"/>
                      <a:r>
                        <a:rPr lang="fr-FR" sz="1600" b="0" i="0" u="none" strike="noStrike" noProof="0" dirty="0">
                          <a:solidFill>
                            <a:srgbClr val="000000"/>
                          </a:solidFill>
                          <a:latin typeface="Abadi" panose="020B0604020104020204" pitchFamily="34" charset="0"/>
                        </a:rPr>
                        <a:t>Clients</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21,8</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37,5</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3980567"/>
                  </a:ext>
                </a:extLst>
              </a:tr>
              <a:tr h="278087">
                <a:tc>
                  <a:txBody>
                    <a:bodyPr/>
                    <a:lstStyle/>
                    <a:p>
                      <a:pPr algn="l" fontAlgn="b"/>
                      <a:r>
                        <a:rPr lang="fr-FR" sz="1600" b="0" i="0" u="none" strike="noStrike" noProof="0" dirty="0">
                          <a:solidFill>
                            <a:srgbClr val="000000"/>
                          </a:solidFill>
                          <a:latin typeface="Abadi" panose="020B0604020104020204" pitchFamily="34" charset="0"/>
                        </a:rPr>
                        <a:t>Autres actifs courants</a:t>
                      </a:r>
                    </a:p>
                  </a:txBody>
                  <a:tcPr marL="36000" marR="9525" marT="3600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marL="0" algn="l" defTabSz="914400" rtl="0" eaLnBrk="1" fontAlgn="b" latinLnBrk="0" hangingPunct="1">
                        <a:tabLst>
                          <a:tab pos="714375" algn="dec"/>
                        </a:tabLst>
                      </a:pPr>
                      <a:r>
                        <a:rPr lang="fr-FR" sz="1600" b="0" i="0" u="none" strike="noStrike" noProof="0" dirty="0">
                          <a:solidFill>
                            <a:srgbClr val="000000"/>
                          </a:solidFill>
                          <a:latin typeface="Abadi" panose="020B0604020104020204" pitchFamily="34" charset="0"/>
                          <a:ea typeface="+mn-ea"/>
                          <a:cs typeface="+mn-cs"/>
                        </a:rPr>
                        <a:t>	17,8</a:t>
                      </a:r>
                    </a:p>
                  </a:txBody>
                  <a:tcPr marL="36000" marR="9525" marT="3600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3,8</a:t>
                      </a:r>
                    </a:p>
                  </a:txBody>
                  <a:tcPr marL="36000" marR="9525" marT="36000" marB="0" anchor="ctr">
                    <a:lnL>
                      <a:noFill/>
                    </a:lnL>
                    <a:lnR>
                      <a:noFill/>
                    </a:lnR>
                    <a:lnT w="6350" cap="flat" cmpd="sng" algn="ctr">
                      <a:no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988482245"/>
                  </a:ext>
                </a:extLst>
              </a:tr>
              <a:tr h="278087">
                <a:tc>
                  <a:txBody>
                    <a:bodyPr/>
                    <a:lstStyle/>
                    <a:p>
                      <a:pPr algn="l" fontAlgn="b"/>
                      <a:r>
                        <a:rPr lang="fr-FR" sz="1600" b="0" i="0" u="none" strike="noStrike" noProof="0" dirty="0">
                          <a:solidFill>
                            <a:srgbClr val="000000"/>
                          </a:solidFill>
                          <a:latin typeface="Abadi" panose="020B0604020104020204" pitchFamily="34" charset="0"/>
                        </a:rPr>
                        <a:t>Créances financières</a:t>
                      </a:r>
                    </a:p>
                  </a:txBody>
                  <a:tcPr marL="36000" marR="9525" marT="36000" marB="0" anchor="ctr">
                    <a:lnL>
                      <a:noFill/>
                    </a:lnL>
                    <a:lnR>
                      <a:noFill/>
                    </a:lnR>
                    <a:lnT>
                      <a:noFill/>
                    </a:lnT>
                    <a:lnB>
                      <a:noFill/>
                    </a:lnB>
                    <a:lnTlToBr w="12700" cmpd="sng">
                      <a:noFill/>
                      <a:prstDash val="solid"/>
                    </a:lnTlToBr>
                    <a:lnBlToTr w="12700" cmpd="sng">
                      <a:noFill/>
                      <a:prstDash val="solid"/>
                    </a:lnBlToTr>
                  </a:tcPr>
                </a:tc>
                <a:tc>
                  <a:txBody>
                    <a:bodyPr/>
                    <a:lstStyle/>
                    <a:p>
                      <a:pPr marL="0" algn="l" defTabSz="914400" rtl="0" eaLnBrk="1" fontAlgn="b" latinLnBrk="0" hangingPunct="1">
                        <a:tabLst>
                          <a:tab pos="714375" algn="dec"/>
                        </a:tabLst>
                      </a:pPr>
                      <a:r>
                        <a:rPr lang="fr-FR" sz="1600" b="0" i="0" u="none" strike="noStrike" noProof="0" dirty="0">
                          <a:solidFill>
                            <a:srgbClr val="000000"/>
                          </a:solidFill>
                          <a:latin typeface="Abadi" panose="020B0604020104020204" pitchFamily="34" charset="0"/>
                          <a:ea typeface="+mn-ea"/>
                          <a:cs typeface="+mn-cs"/>
                        </a:rPr>
                        <a:t>	11,8</a:t>
                      </a:r>
                    </a:p>
                  </a:txBody>
                  <a:tcPr marL="36000" marR="9525" marT="36000" marB="0" anchor="ctr">
                    <a:lnL>
                      <a:noFill/>
                    </a:lnL>
                    <a:lnR>
                      <a:noFill/>
                    </a:lnR>
                    <a:lnT>
                      <a:noFill/>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5,7</a:t>
                      </a:r>
                    </a:p>
                  </a:txBody>
                  <a:tcPr marL="36000" marR="9525" marT="36000" marB="0" anchor="ctr">
                    <a:lnL>
                      <a:noFill/>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78001093"/>
                  </a:ext>
                </a:extLst>
              </a:tr>
              <a:tr h="278087">
                <a:tc>
                  <a:txBody>
                    <a:bodyPr/>
                    <a:lstStyle/>
                    <a:p>
                      <a:pPr algn="l" fontAlgn="b"/>
                      <a:r>
                        <a:rPr lang="fr-FR" sz="1600" b="0" i="0" u="none" strike="noStrike" noProof="0" dirty="0">
                          <a:solidFill>
                            <a:srgbClr val="000000"/>
                          </a:solidFill>
                          <a:latin typeface="Abadi" panose="020B0604020104020204" pitchFamily="34" charset="0"/>
                        </a:rPr>
                        <a:t>Trésorerie et équivalents de trésorerie</a:t>
                      </a:r>
                    </a:p>
                  </a:txBody>
                  <a:tcPr marL="36000" marR="9525" marT="36000" marB="0" anchor="ctr">
                    <a:lnL>
                      <a:noFill/>
                    </a:lnL>
                    <a:lnR>
                      <a:noFill/>
                    </a:lnR>
                    <a:lnT>
                      <a:noFill/>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10,2</a:t>
                      </a:r>
                    </a:p>
                  </a:txBody>
                  <a:tcPr marL="36000" marR="9525" marT="36000" marB="0" anchor="ctr">
                    <a:lnL>
                      <a:noFill/>
                    </a:lnL>
                    <a:lnR>
                      <a:noFill/>
                    </a:lnR>
                    <a:lnT>
                      <a:noFill/>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14,5</a:t>
                      </a:r>
                    </a:p>
                  </a:txBody>
                  <a:tcPr marL="36000" marR="9525" marT="36000" marB="0" anchor="ctr">
                    <a:lnL>
                      <a:noFill/>
                    </a:lnL>
                    <a:lnR>
                      <a:noFill/>
                    </a:lnR>
                    <a:lnT>
                      <a:noFill/>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35443906"/>
                  </a:ext>
                </a:extLst>
              </a:tr>
              <a:tr h="278087">
                <a:tc>
                  <a:txBody>
                    <a:bodyPr/>
                    <a:lstStyle/>
                    <a:p>
                      <a:pPr algn="l" fontAlgn="b"/>
                      <a:r>
                        <a:rPr lang="fr-FR" sz="1600" b="1" i="0" u="none" strike="noStrike" noProof="0" dirty="0">
                          <a:solidFill>
                            <a:srgbClr val="000000"/>
                          </a:solidFill>
                          <a:latin typeface="Abadi" panose="020B0604020104020204" pitchFamily="34" charset="0"/>
                        </a:rPr>
                        <a:t>Total actifs courants</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1" i="0" u="none" strike="noStrike" noProof="0" dirty="0">
                          <a:solidFill>
                            <a:srgbClr val="000000"/>
                          </a:solidFill>
                          <a:latin typeface="Abadi" panose="020B0604020104020204" pitchFamily="34" charset="0"/>
                        </a:rPr>
                        <a:t>	96,1</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1" i="0" u="none" strike="noStrike" noProof="0" dirty="0">
                          <a:solidFill>
                            <a:srgbClr val="000000"/>
                          </a:solidFill>
                          <a:latin typeface="Abadi" panose="020B0604020104020204" pitchFamily="34" charset="0"/>
                        </a:rPr>
                        <a:t>	82,0</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7101469"/>
                  </a:ext>
                </a:extLst>
              </a:tr>
              <a:tr h="278087">
                <a:tc>
                  <a:txBody>
                    <a:bodyPr/>
                    <a:lstStyle/>
                    <a:p>
                      <a:pPr algn="l" fontAlgn="b"/>
                      <a:r>
                        <a:rPr lang="fr-FR" sz="1600" b="1" i="0" u="none" strike="noStrike" noProof="0" dirty="0">
                          <a:solidFill>
                            <a:srgbClr val="000000"/>
                          </a:solidFill>
                          <a:latin typeface="Abadi" panose="020B0604020104020204" pitchFamily="34" charset="0"/>
                        </a:rPr>
                        <a:t>TOTAL DE L’ACTIF</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1" i="0" u="none" strike="noStrike" noProof="0" dirty="0">
                          <a:solidFill>
                            <a:srgbClr val="000000"/>
                          </a:solidFill>
                          <a:latin typeface="Abadi" panose="020B0604020104020204" pitchFamily="34" charset="0"/>
                        </a:rPr>
                        <a:t>	157,5</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1" i="0" u="none" strike="noStrike" noProof="0" dirty="0">
                          <a:solidFill>
                            <a:srgbClr val="000000"/>
                          </a:solidFill>
                          <a:latin typeface="Abadi" panose="020B0604020104020204" pitchFamily="34" charset="0"/>
                        </a:rPr>
                        <a:t>	99,4</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28922"/>
                  </a:ext>
                </a:extLst>
              </a:tr>
            </a:tbl>
          </a:graphicData>
        </a:graphic>
      </p:graphicFrame>
      <p:sp>
        <p:nvSpPr>
          <p:cNvPr id="4" name="Espace réservé du texte 3">
            <a:extLst>
              <a:ext uri="{FF2B5EF4-FFF2-40B4-BE49-F238E27FC236}">
                <a16:creationId xmlns:a16="http://schemas.microsoft.com/office/drawing/2014/main" id="{1DBC405E-8ED2-488A-BC1A-C4DD4A9D6E05}"/>
              </a:ext>
            </a:extLst>
          </p:cNvPr>
          <p:cNvSpPr>
            <a:spLocks noGrp="1"/>
          </p:cNvSpPr>
          <p:nvPr>
            <p:ph type="body" sz="quarter" idx="13"/>
          </p:nvPr>
        </p:nvSpPr>
        <p:spPr/>
        <p:txBody>
          <a:bodyPr/>
          <a:lstStyle/>
          <a:p>
            <a:endParaRPr lang="fr-FR"/>
          </a:p>
        </p:txBody>
      </p:sp>
      <p:sp>
        <p:nvSpPr>
          <p:cNvPr id="6" name="ZoneTexte 5">
            <a:extLst>
              <a:ext uri="{FF2B5EF4-FFF2-40B4-BE49-F238E27FC236}">
                <a16:creationId xmlns:a16="http://schemas.microsoft.com/office/drawing/2014/main" id="{1AEC002F-A75E-47F4-A29C-3023AE8E7AA1}"/>
              </a:ext>
            </a:extLst>
          </p:cNvPr>
          <p:cNvSpPr txBox="1"/>
          <p:nvPr/>
        </p:nvSpPr>
        <p:spPr>
          <a:xfrm>
            <a:off x="857836" y="5412828"/>
            <a:ext cx="3932487" cy="261610"/>
          </a:xfrm>
          <a:prstGeom prst="rect">
            <a:avLst/>
          </a:prstGeom>
          <a:noFill/>
        </p:spPr>
        <p:txBody>
          <a:bodyPr wrap="none" rtlCol="0">
            <a:spAutoFit/>
          </a:bodyPr>
          <a:lstStyle/>
          <a:p>
            <a:r>
              <a:rPr lang="fr-FR" sz="1100" dirty="0"/>
              <a:t>* comprend des éléments relatifs aux droits d’utilisation (IFRS 16)</a:t>
            </a:r>
          </a:p>
        </p:txBody>
      </p:sp>
    </p:spTree>
    <p:extLst>
      <p:ext uri="{BB962C8B-B14F-4D97-AF65-F5344CB8AC3E}">
        <p14:creationId xmlns:p14="http://schemas.microsoft.com/office/powerpoint/2010/main" val="4765499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AB0D1C8-367E-4788-8DFB-DB6A21DB0D4D}"/>
              </a:ext>
            </a:extLst>
          </p:cNvPr>
          <p:cNvSpPr>
            <a:spLocks noGrp="1"/>
          </p:cNvSpPr>
          <p:nvPr>
            <p:ph idx="1"/>
          </p:nvPr>
        </p:nvSpPr>
        <p:spPr>
          <a:xfrm>
            <a:off x="5627077" y="851340"/>
            <a:ext cx="6216580" cy="5325624"/>
          </a:xfrm>
        </p:spPr>
        <p:txBody>
          <a:bodyPr/>
          <a:lstStyle/>
          <a:p>
            <a:r>
              <a:rPr lang="fr-FR" b="1" dirty="0"/>
              <a:t>Profil</a:t>
            </a:r>
            <a:br>
              <a:rPr lang="fr-FR" b="1" dirty="0"/>
            </a:br>
            <a:r>
              <a:rPr lang="fr-FR" sz="1600" dirty="0"/>
              <a:t>Une proposition de valeur technologique établie –</a:t>
            </a:r>
            <a:br>
              <a:rPr lang="fr-FR" sz="1600" dirty="0"/>
            </a:br>
            <a:r>
              <a:rPr lang="fr-FR" sz="1600" dirty="0"/>
              <a:t>3 enjeux pour accélérer </a:t>
            </a:r>
          </a:p>
          <a:p>
            <a:pPr marL="571500" marR="0" lvl="0" indent="-571500" algn="l" defTabSz="914400" rtl="0" eaLnBrk="1" fontAlgn="auto" latinLnBrk="0" hangingPunct="1">
              <a:lnSpc>
                <a:spcPct val="90000"/>
              </a:lnSpc>
              <a:spcBef>
                <a:spcPts val="1000"/>
              </a:spcBef>
              <a:spcAft>
                <a:spcPts val="0"/>
              </a:spcAft>
              <a:buClr>
                <a:srgbClr val="F07D00"/>
              </a:buClr>
              <a:buSzTx/>
              <a:buFont typeface="+mj-lt"/>
              <a:buAutoNum type="romanUcPeriod"/>
              <a:tabLst/>
              <a:defRPr/>
            </a:pPr>
            <a:r>
              <a:rPr kumimoji="0" lang="fr-FR" sz="2000" b="1"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t>Acquisition de Boston Limited</a:t>
            </a:r>
            <a:br>
              <a:rPr kumimoji="0" lang="fr-FR" sz="20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br>
            <a:r>
              <a:rPr kumimoji="0" lang="fr-FR" sz="16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t>Un changement de dimension et une réponse aux enjeux prioritaires du Groupe</a:t>
            </a:r>
            <a:endParaRPr kumimoji="0" lang="fr-FR" sz="20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endParaRPr>
          </a:p>
          <a:p>
            <a:r>
              <a:rPr lang="fr-FR" b="1" dirty="0"/>
              <a:t>Premiers éléments financiers </a:t>
            </a:r>
            <a:br>
              <a:rPr lang="fr-FR" dirty="0"/>
            </a:br>
            <a:r>
              <a:rPr lang="fr-FR" sz="1600" dirty="0"/>
              <a:t>Résultats 2019-2020 estimés</a:t>
            </a:r>
          </a:p>
          <a:p>
            <a:r>
              <a:rPr lang="fr-FR" b="1" dirty="0"/>
              <a:t>Point de situation COVID19</a:t>
            </a:r>
          </a:p>
          <a:p>
            <a:r>
              <a:rPr lang="fr-FR" b="1" dirty="0"/>
              <a:t>Perspectives</a:t>
            </a:r>
            <a:br>
              <a:rPr lang="fr-FR" dirty="0"/>
            </a:br>
            <a:r>
              <a:rPr lang="fr-FR" sz="1600" dirty="0"/>
              <a:t>Un plan d’actions focalisé sur la création de valeur</a:t>
            </a:r>
          </a:p>
        </p:txBody>
      </p:sp>
      <p:sp>
        <p:nvSpPr>
          <p:cNvPr id="5" name="Espace réservé du numéro de diapositive 4">
            <a:extLst>
              <a:ext uri="{FF2B5EF4-FFF2-40B4-BE49-F238E27FC236}">
                <a16:creationId xmlns:a16="http://schemas.microsoft.com/office/drawing/2014/main" id="{2B2A62E6-B0B0-4579-B9D6-583361D5D9EF}"/>
              </a:ext>
            </a:extLst>
          </p:cNvPr>
          <p:cNvSpPr>
            <a:spLocks noGrp="1"/>
          </p:cNvSpPr>
          <p:nvPr>
            <p:ph type="sldNum" sz="quarter" idx="12"/>
          </p:nvPr>
        </p:nvSpPr>
        <p:spPr/>
        <p:txBody>
          <a:bodyPr/>
          <a:lstStyle/>
          <a:p>
            <a:fld id="{964486D4-D654-4480-BC70-181118A9BD87}" type="slidenum">
              <a:rPr lang="fr-FR" smtClean="0"/>
              <a:pPr/>
              <a:t>2</a:t>
            </a:fld>
            <a:endParaRPr lang="fr-FR" dirty="0"/>
          </a:p>
        </p:txBody>
      </p:sp>
    </p:spTree>
    <p:extLst>
      <p:ext uri="{BB962C8B-B14F-4D97-AF65-F5344CB8AC3E}">
        <p14:creationId xmlns:p14="http://schemas.microsoft.com/office/powerpoint/2010/main" val="30287016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re 12">
            <a:extLst>
              <a:ext uri="{FF2B5EF4-FFF2-40B4-BE49-F238E27FC236}">
                <a16:creationId xmlns:a16="http://schemas.microsoft.com/office/drawing/2014/main" id="{E8A65DF1-8AEA-4562-8C50-954EA4CA3199}"/>
              </a:ext>
            </a:extLst>
          </p:cNvPr>
          <p:cNvSpPr>
            <a:spLocks noGrp="1"/>
          </p:cNvSpPr>
          <p:nvPr>
            <p:ph type="title"/>
          </p:nvPr>
        </p:nvSpPr>
        <p:spPr/>
        <p:txBody>
          <a:bodyPr/>
          <a:lstStyle/>
          <a:p>
            <a:r>
              <a:rPr lang="en-GB" dirty="0" err="1"/>
              <a:t>Bilan</a:t>
            </a:r>
            <a:r>
              <a:rPr lang="en-GB" dirty="0"/>
              <a:t> </a:t>
            </a:r>
            <a:r>
              <a:rPr lang="en-GB" dirty="0" err="1"/>
              <a:t>consolidé</a:t>
            </a:r>
            <a:r>
              <a:rPr lang="en-GB" dirty="0"/>
              <a:t> - </a:t>
            </a:r>
            <a:r>
              <a:rPr lang="en-GB" dirty="0" err="1"/>
              <a:t>Passif</a:t>
            </a:r>
            <a:endParaRPr lang="en-GB" dirty="0"/>
          </a:p>
        </p:txBody>
      </p:sp>
      <p:sp>
        <p:nvSpPr>
          <p:cNvPr id="2" name="Espace réservé du pied de page 1">
            <a:extLst>
              <a:ext uri="{FF2B5EF4-FFF2-40B4-BE49-F238E27FC236}">
                <a16:creationId xmlns:a16="http://schemas.microsoft.com/office/drawing/2014/main" id="{0C344AD7-CD8E-4282-BDA7-DC8DCD1FD4F2}"/>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603B5762-915B-43DC-A3D7-962C4EA50A2F}"/>
              </a:ext>
            </a:extLst>
          </p:cNvPr>
          <p:cNvSpPr>
            <a:spLocks noGrp="1"/>
          </p:cNvSpPr>
          <p:nvPr>
            <p:ph type="sldNum" sz="quarter" idx="12"/>
          </p:nvPr>
        </p:nvSpPr>
        <p:spPr/>
        <p:txBody>
          <a:bodyPr/>
          <a:lstStyle/>
          <a:p>
            <a:fld id="{964486D4-D654-4480-BC70-181118A9BD87}" type="slidenum">
              <a:rPr lang="fr-FR" smtClean="0"/>
              <a:pPr/>
              <a:t>20</a:t>
            </a:fld>
            <a:endParaRPr lang="fr-FR" dirty="0"/>
          </a:p>
        </p:txBody>
      </p:sp>
      <p:graphicFrame>
        <p:nvGraphicFramePr>
          <p:cNvPr id="18" name="Espace réservé du contenu 7">
            <a:extLst>
              <a:ext uri="{FF2B5EF4-FFF2-40B4-BE49-F238E27FC236}">
                <a16:creationId xmlns:a16="http://schemas.microsoft.com/office/drawing/2014/main" id="{3C46C2DA-89F0-4813-A331-BA99F363F99D}"/>
              </a:ext>
            </a:extLst>
          </p:cNvPr>
          <p:cNvGraphicFramePr>
            <a:graphicFrameLocks/>
          </p:cNvGraphicFramePr>
          <p:nvPr>
            <p:extLst>
              <p:ext uri="{D42A27DB-BD31-4B8C-83A1-F6EECF244321}">
                <p14:modId xmlns:p14="http://schemas.microsoft.com/office/powerpoint/2010/main" val="3134119000"/>
              </p:ext>
            </p:extLst>
          </p:nvPr>
        </p:nvGraphicFramePr>
        <p:xfrm>
          <a:off x="857906" y="1406055"/>
          <a:ext cx="8018093" cy="3594375"/>
        </p:xfrm>
        <a:graphic>
          <a:graphicData uri="http://schemas.openxmlformats.org/drawingml/2006/table">
            <a:tbl>
              <a:tblPr/>
              <a:tblGrid>
                <a:gridCol w="5077943">
                  <a:extLst>
                    <a:ext uri="{9D8B030D-6E8A-4147-A177-3AD203B41FA5}">
                      <a16:colId xmlns:a16="http://schemas.microsoft.com/office/drawing/2014/main" val="2405086294"/>
                    </a:ext>
                  </a:extLst>
                </a:gridCol>
                <a:gridCol w="1461056">
                  <a:extLst>
                    <a:ext uri="{9D8B030D-6E8A-4147-A177-3AD203B41FA5}">
                      <a16:colId xmlns:a16="http://schemas.microsoft.com/office/drawing/2014/main" val="536761776"/>
                    </a:ext>
                  </a:extLst>
                </a:gridCol>
                <a:gridCol w="1479094">
                  <a:extLst>
                    <a:ext uri="{9D8B030D-6E8A-4147-A177-3AD203B41FA5}">
                      <a16:colId xmlns:a16="http://schemas.microsoft.com/office/drawing/2014/main" val="4008296229"/>
                    </a:ext>
                  </a:extLst>
                </a:gridCol>
              </a:tblGrid>
              <a:tr h="516135">
                <a:tc>
                  <a:txBody>
                    <a:bodyPr/>
                    <a:lstStyle/>
                    <a:p>
                      <a:pPr algn="l" fontAlgn="b"/>
                      <a:r>
                        <a:rPr lang="fr-FR" sz="1600" b="0" i="0" u="none" strike="noStrike" noProof="0" dirty="0">
                          <a:solidFill>
                            <a:srgbClr val="FFFFFF"/>
                          </a:solidFill>
                          <a:latin typeface="Abadi" panose="020B0604020104020204" pitchFamily="34" charset="0"/>
                        </a:rPr>
                        <a:t>En M€ – Normes IFRS</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tc>
                  <a:txBody>
                    <a:bodyPr/>
                    <a:lstStyle/>
                    <a:p>
                      <a:pPr algn="ctr" fontAlgn="b"/>
                      <a:r>
                        <a:rPr lang="fr-FR" sz="1600" b="0" i="0" u="none" strike="noStrike" noProof="0" dirty="0">
                          <a:solidFill>
                            <a:srgbClr val="FFFFFF"/>
                          </a:solidFill>
                          <a:latin typeface="Abadi" panose="020B0604020104020204" pitchFamily="34" charset="0"/>
                        </a:rPr>
                        <a:t>29/02/2020</a:t>
                      </a:r>
                      <a:endParaRPr lang="fr-FR" sz="1600" b="0" i="0" u="none" strike="noStrike" baseline="30000" noProof="0" dirty="0">
                        <a:solidFill>
                          <a:srgbClr val="FFFFFF"/>
                        </a:solidFill>
                        <a:latin typeface="Abadi" panose="020B0604020104020204" pitchFamily="34" charset="0"/>
                      </a:endParaRP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tc>
                  <a:txBody>
                    <a:bodyPr/>
                    <a:lstStyle/>
                    <a:p>
                      <a:pPr algn="ctr" fontAlgn="b"/>
                      <a:r>
                        <a:rPr lang="fr-FR" sz="1600" b="0" i="0" u="none" strike="noStrike" noProof="0" dirty="0">
                          <a:solidFill>
                            <a:srgbClr val="FFFFFF"/>
                          </a:solidFill>
                          <a:latin typeface="Abadi" panose="020B0604020104020204" pitchFamily="34" charset="0"/>
                        </a:rPr>
                        <a:t>31/12/2018</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07D00"/>
                    </a:solidFill>
                  </a:tcPr>
                </a:tc>
                <a:extLst>
                  <a:ext uri="{0D108BD9-81ED-4DB2-BD59-A6C34878D82A}">
                    <a16:rowId xmlns:a16="http://schemas.microsoft.com/office/drawing/2014/main" val="1395424100"/>
                  </a:ext>
                </a:extLst>
              </a:tr>
              <a:tr h="278087">
                <a:tc>
                  <a:txBody>
                    <a:bodyPr/>
                    <a:lstStyle/>
                    <a:p>
                      <a:pPr algn="l" fontAlgn="b"/>
                      <a:r>
                        <a:rPr lang="fr-FR" sz="1600" b="0" i="0" u="none" strike="noStrike" noProof="0" dirty="0">
                          <a:solidFill>
                            <a:srgbClr val="000000"/>
                          </a:solidFill>
                          <a:latin typeface="Abadi" panose="020B0604020104020204" pitchFamily="34" charset="0"/>
                        </a:rPr>
                        <a:t>Capitaux propres Groupe</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47,2</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51,0</a:t>
                      </a:r>
                    </a:p>
                  </a:txBody>
                  <a:tcPr marL="36000" marR="9525" marT="36000" marB="0" anchor="ctr">
                    <a:lnL>
                      <a:noFill/>
                    </a:lnL>
                    <a:lnR>
                      <a:noFill/>
                    </a:lnR>
                    <a:lnT w="6350" cap="flat" cmpd="sng" algn="ctr">
                      <a:solidFill>
                        <a:srgbClr val="000000"/>
                      </a:solidFill>
                      <a:prstDash val="solid"/>
                      <a:round/>
                      <a:headEnd type="none" w="med" len="med"/>
                      <a:tailEnd type="none" w="med" len="med"/>
                    </a:lnT>
                    <a:lnB w="6350" cap="flat" cmpd="sng" algn="ctr">
                      <a:noFill/>
                      <a:prstDash val="solid"/>
                      <a:round/>
                      <a:headEnd type="none" w="med" len="med"/>
                      <a:tailEnd type="none" w="med" len="med"/>
                    </a:lnB>
                  </a:tcPr>
                </a:tc>
                <a:extLst>
                  <a:ext uri="{0D108BD9-81ED-4DB2-BD59-A6C34878D82A}">
                    <a16:rowId xmlns:a16="http://schemas.microsoft.com/office/drawing/2014/main" val="3475426315"/>
                  </a:ext>
                </a:extLst>
              </a:tr>
              <a:tr h="278087">
                <a:tc>
                  <a:txBody>
                    <a:bodyPr/>
                    <a:lstStyle/>
                    <a:p>
                      <a:pPr algn="l" fontAlgn="b"/>
                      <a:r>
                        <a:rPr lang="fr-FR" sz="1600" b="0" i="0" u="none" strike="noStrike" noProof="0" dirty="0">
                          <a:solidFill>
                            <a:srgbClr val="000000"/>
                          </a:solidFill>
                          <a:latin typeface="Abadi" panose="020B0604020104020204" pitchFamily="34" charset="0"/>
                        </a:rPr>
                        <a:t>Intérêts minoritaires</a:t>
                      </a:r>
                    </a:p>
                  </a:txBody>
                  <a:tcPr marL="36000" marR="9525" marT="36000" marB="0" anchor="ctr">
                    <a:lnL>
                      <a:noFill/>
                    </a:lnL>
                    <a:lnR>
                      <a:noFill/>
                    </a:lnR>
                    <a:lnT w="63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(0,1)</a:t>
                      </a:r>
                    </a:p>
                  </a:txBody>
                  <a:tcPr marL="36000" marR="9525" marT="36000" marB="0" anchor="ctr">
                    <a:lnL>
                      <a:noFill/>
                    </a:lnL>
                    <a:lnR>
                      <a:noFill/>
                    </a:lnR>
                    <a:lnT w="63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0,1</a:t>
                      </a:r>
                    </a:p>
                  </a:txBody>
                  <a:tcPr marL="36000" marR="9525" marT="36000" marB="0" anchor="ctr">
                    <a:lnL>
                      <a:noFill/>
                    </a:lnL>
                    <a:lnR>
                      <a:noFill/>
                    </a:lnR>
                    <a:lnT w="63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34774563"/>
                  </a:ext>
                </a:extLst>
              </a:tr>
              <a:tr h="278087">
                <a:tc>
                  <a:txBody>
                    <a:bodyPr/>
                    <a:lstStyle/>
                    <a:p>
                      <a:pPr algn="l" fontAlgn="b"/>
                      <a:r>
                        <a:rPr lang="fr-FR" sz="1600" b="1" i="0" u="none" strike="noStrike" noProof="0" dirty="0">
                          <a:solidFill>
                            <a:srgbClr val="000000"/>
                          </a:solidFill>
                          <a:latin typeface="Abadi" panose="020B0604020104020204" pitchFamily="34" charset="0"/>
                        </a:rPr>
                        <a:t>Capitaux propres consolidés</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07000"/>
                        </a:lnSpc>
                        <a:spcAft>
                          <a:spcPts val="0"/>
                        </a:spcAft>
                        <a:tabLst>
                          <a:tab pos="714375" algn="dec"/>
                        </a:tabLst>
                      </a:pPr>
                      <a:r>
                        <a:rPr lang="fr-FR" sz="1600" b="1" i="0" u="none" strike="noStrike" kern="1200" noProof="0" dirty="0">
                          <a:solidFill>
                            <a:srgbClr val="000000"/>
                          </a:solidFill>
                          <a:latin typeface="Abadi" panose="020B0604020104020204" pitchFamily="34" charset="0"/>
                          <a:ea typeface="+mn-ea"/>
                          <a:cs typeface="+mn-cs"/>
                        </a:rPr>
                        <a:t>	47,1</a:t>
                      </a:r>
                    </a:p>
                  </a:txBody>
                  <a:tcPr marL="36195" marR="9525" marT="36195"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1" i="0" u="none" strike="noStrike" kern="1200" noProof="0" dirty="0">
                          <a:solidFill>
                            <a:srgbClr val="000000"/>
                          </a:solidFill>
                          <a:latin typeface="Abadi" panose="020B0604020104020204" pitchFamily="34" charset="0"/>
                          <a:ea typeface="+mn-ea"/>
                          <a:cs typeface="+mn-cs"/>
                        </a:rPr>
                        <a:t>	51,1</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03611328"/>
                  </a:ext>
                </a:extLst>
              </a:tr>
              <a:tr h="278087">
                <a:tc>
                  <a:txBody>
                    <a:bodyPr/>
                    <a:lstStyle/>
                    <a:p>
                      <a:pPr algn="l" fontAlgn="b"/>
                      <a:r>
                        <a:rPr lang="fr-FR" sz="1600" b="0" i="0" u="none" strike="noStrike" noProof="0" dirty="0">
                          <a:solidFill>
                            <a:srgbClr val="000000"/>
                          </a:solidFill>
                          <a:latin typeface="Abadi" panose="020B0604020104020204" pitchFamily="34" charset="0"/>
                        </a:rPr>
                        <a:t>Emprunts et dettes financières</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07000"/>
                        </a:lnSpc>
                        <a:spcAft>
                          <a:spcPts val="0"/>
                        </a:spcAft>
                        <a:tabLst>
                          <a:tab pos="714375" algn="dec"/>
                        </a:tabLst>
                      </a:pPr>
                      <a:r>
                        <a:rPr lang="fr-FR" sz="1600" b="0" i="0" u="none" strike="noStrike" kern="1200" noProof="0" dirty="0">
                          <a:solidFill>
                            <a:srgbClr val="000000"/>
                          </a:solidFill>
                          <a:latin typeface="Abadi" panose="020B0604020104020204" pitchFamily="34" charset="0"/>
                          <a:ea typeface="+mn-ea"/>
                          <a:cs typeface="+mn-cs"/>
                        </a:rPr>
                        <a:t>	37,4</a:t>
                      </a:r>
                    </a:p>
                  </a:txBody>
                  <a:tcPr marL="36195" marR="9525" marT="36195"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kern="1200" noProof="0" dirty="0">
                          <a:solidFill>
                            <a:srgbClr val="000000"/>
                          </a:solidFill>
                          <a:latin typeface="Abadi" panose="020B0604020104020204" pitchFamily="34" charset="0"/>
                          <a:ea typeface="+mn-ea"/>
                          <a:cs typeface="+mn-cs"/>
                        </a:rPr>
                        <a:t>	15,9</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98153313"/>
                  </a:ext>
                </a:extLst>
              </a:tr>
              <a:tr h="278087">
                <a:tc>
                  <a:txBody>
                    <a:bodyPr/>
                    <a:lstStyle/>
                    <a:p>
                      <a:pPr algn="l" fontAlgn="b"/>
                      <a:r>
                        <a:rPr lang="fr-FR" sz="1600" b="0" i="0" u="none" strike="noStrike" noProof="0" dirty="0">
                          <a:solidFill>
                            <a:srgbClr val="000000"/>
                          </a:solidFill>
                          <a:latin typeface="Abadi" panose="020B0604020104020204" pitchFamily="34" charset="0"/>
                        </a:rPr>
                        <a:t>Autres passifs non courants*</a:t>
                      </a:r>
                    </a:p>
                  </a:txBody>
                  <a:tcPr marL="36000" marR="9525" marT="36000" marB="0" anchor="ctr">
                    <a:lnL>
                      <a:noFill/>
                    </a:lnL>
                    <a:lnR>
                      <a:noFill/>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07000"/>
                        </a:lnSpc>
                        <a:spcAft>
                          <a:spcPts val="0"/>
                        </a:spcAft>
                        <a:tabLst>
                          <a:tab pos="714375" algn="dec"/>
                        </a:tabLst>
                      </a:pPr>
                      <a:r>
                        <a:rPr lang="fr-FR" sz="1600" b="0" i="0" u="none" strike="noStrike" kern="1200" noProof="0" dirty="0">
                          <a:solidFill>
                            <a:srgbClr val="000000"/>
                          </a:solidFill>
                          <a:latin typeface="Abadi" panose="020B0604020104020204" pitchFamily="34" charset="0"/>
                          <a:ea typeface="+mn-ea"/>
                          <a:cs typeface="+mn-cs"/>
                        </a:rPr>
                        <a:t>	19,0</a:t>
                      </a:r>
                    </a:p>
                  </a:txBody>
                  <a:tcPr marL="36195" marR="9525" marT="36195" marB="0" anchor="ctr">
                    <a:lnL>
                      <a:noFill/>
                    </a:lnL>
                    <a:lnR>
                      <a:noFill/>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kern="1200" noProof="0" dirty="0">
                          <a:solidFill>
                            <a:srgbClr val="000000"/>
                          </a:solidFill>
                          <a:latin typeface="Abadi" panose="020B0604020104020204" pitchFamily="34" charset="0"/>
                          <a:ea typeface="+mn-ea"/>
                          <a:cs typeface="+mn-cs"/>
                        </a:rPr>
                        <a:t>	3,9</a:t>
                      </a:r>
                    </a:p>
                  </a:txBody>
                  <a:tcPr marL="36000" marR="9525" marT="36000" marB="0" anchor="ctr">
                    <a:lnL>
                      <a:noFill/>
                    </a:lnL>
                    <a:lnR>
                      <a:noFill/>
                    </a:lnR>
                    <a:lnT w="190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6850475"/>
                  </a:ext>
                </a:extLst>
              </a:tr>
              <a:tr h="278087">
                <a:tc>
                  <a:txBody>
                    <a:bodyPr/>
                    <a:lstStyle/>
                    <a:p>
                      <a:pPr algn="l" fontAlgn="b"/>
                      <a:r>
                        <a:rPr lang="fr-FR" sz="1600" b="1" i="0" u="none" strike="noStrike" noProof="0" dirty="0">
                          <a:solidFill>
                            <a:srgbClr val="000000"/>
                          </a:solidFill>
                          <a:latin typeface="Abadi" panose="020B0604020104020204" pitchFamily="34" charset="0"/>
                        </a:rPr>
                        <a:t>Total passifs non courants</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lnSpc>
                          <a:spcPct val="107000"/>
                        </a:lnSpc>
                        <a:spcAft>
                          <a:spcPts val="0"/>
                        </a:spcAft>
                        <a:tabLst>
                          <a:tab pos="714375" algn="dec"/>
                        </a:tabLst>
                      </a:pPr>
                      <a:r>
                        <a:rPr lang="fr-FR" sz="1600" b="1" i="0" u="none" strike="noStrike" kern="1200" noProof="0" dirty="0">
                          <a:solidFill>
                            <a:srgbClr val="000000"/>
                          </a:solidFill>
                          <a:latin typeface="Abadi" panose="020B0604020104020204" pitchFamily="34" charset="0"/>
                          <a:ea typeface="+mn-ea"/>
                          <a:cs typeface="+mn-cs"/>
                        </a:rPr>
                        <a:t>	56,5</a:t>
                      </a:r>
                    </a:p>
                  </a:txBody>
                  <a:tcPr marL="36195" marR="9525" marT="36195"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1" i="0" u="none" strike="noStrike" kern="1200" noProof="0" dirty="0">
                          <a:solidFill>
                            <a:srgbClr val="000000"/>
                          </a:solidFill>
                          <a:latin typeface="Abadi" panose="020B0604020104020204" pitchFamily="34" charset="0"/>
                          <a:ea typeface="+mn-ea"/>
                          <a:cs typeface="+mn-cs"/>
                        </a:rPr>
                        <a:t>	19,9</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49940153"/>
                  </a:ext>
                </a:extLst>
              </a:tr>
              <a:tr h="278087">
                <a:tc>
                  <a:txBody>
                    <a:bodyPr/>
                    <a:lstStyle/>
                    <a:p>
                      <a:pPr algn="l" fontAlgn="b"/>
                      <a:r>
                        <a:rPr lang="fr-FR" sz="1600" b="0" i="0" u="none" strike="noStrike" noProof="0" dirty="0">
                          <a:solidFill>
                            <a:srgbClr val="000000"/>
                          </a:solidFill>
                          <a:latin typeface="Abadi" panose="020B0604020104020204" pitchFamily="34" charset="0"/>
                        </a:rPr>
                        <a:t>Dettes fournisseurs</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fontAlgn="b">
                        <a:lnSpc>
                          <a:spcPct val="107000"/>
                        </a:lnSpc>
                        <a:spcAft>
                          <a:spcPts val="0"/>
                        </a:spcAft>
                        <a:tabLst>
                          <a:tab pos="714375" algn="dec"/>
                        </a:tabLst>
                      </a:pPr>
                      <a:r>
                        <a:rPr lang="fr-FR" sz="1600" b="0" i="0" u="none" strike="noStrike" kern="1200" noProof="0" dirty="0">
                          <a:solidFill>
                            <a:srgbClr val="000000"/>
                          </a:solidFill>
                          <a:latin typeface="Abadi" panose="020B0604020104020204" pitchFamily="34" charset="0"/>
                          <a:ea typeface="+mn-ea"/>
                          <a:cs typeface="+mn-cs"/>
                        </a:rPr>
                        <a:t>	20,3</a:t>
                      </a:r>
                    </a:p>
                  </a:txBody>
                  <a:tcPr marL="36195" marR="9525" marT="36195" marB="0" anchor="ctr">
                    <a:lnL>
                      <a:noFill/>
                    </a:lnL>
                    <a:lnR>
                      <a:noFill/>
                    </a:lnR>
                    <a:lnT w="19050" cap="flat" cmpd="sng" algn="ctr">
                      <a:solidFill>
                        <a:schemeClr val="bg1">
                          <a:lumMod val="50000"/>
                        </a:schemeClr>
                      </a:solidFill>
                      <a:prstDash val="solid"/>
                      <a:round/>
                      <a:headEnd type="none" w="med" len="med"/>
                      <a:tailEnd type="none" w="med" len="med"/>
                    </a:lnT>
                    <a:lnB>
                      <a:noFill/>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kern="1200" noProof="0" dirty="0">
                          <a:solidFill>
                            <a:srgbClr val="000000"/>
                          </a:solidFill>
                          <a:latin typeface="Abadi" panose="020B0604020104020204" pitchFamily="34" charset="0"/>
                          <a:ea typeface="+mn-ea"/>
                          <a:cs typeface="+mn-cs"/>
                        </a:rPr>
                        <a:t>	17,2</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a:noFill/>
                    </a:lnB>
                    <a:lnTlToBr w="12700" cmpd="sng">
                      <a:noFill/>
                      <a:prstDash val="solid"/>
                    </a:lnTlToBr>
                    <a:lnBlToTr w="12700" cmpd="sng">
                      <a:noFill/>
                      <a:prstDash val="solid"/>
                    </a:lnBlToTr>
                  </a:tcPr>
                </a:tc>
                <a:extLst>
                  <a:ext uri="{0D108BD9-81ED-4DB2-BD59-A6C34878D82A}">
                    <a16:rowId xmlns:a16="http://schemas.microsoft.com/office/drawing/2014/main" val="2476002139"/>
                  </a:ext>
                </a:extLst>
              </a:tr>
              <a:tr h="278087">
                <a:tc>
                  <a:txBody>
                    <a:bodyPr/>
                    <a:lstStyle/>
                    <a:p>
                      <a:pPr algn="l" fontAlgn="b"/>
                      <a:r>
                        <a:rPr lang="fr-FR" sz="1600" b="0" i="0" u="none" strike="noStrike" noProof="0" dirty="0">
                          <a:solidFill>
                            <a:srgbClr val="000000"/>
                          </a:solidFill>
                          <a:latin typeface="Abadi" panose="020B0604020104020204" pitchFamily="34" charset="0"/>
                        </a:rPr>
                        <a:t>Dettes financières (y compris dettes locations)</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16,6</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8,8</a:t>
                      </a:r>
                    </a:p>
                  </a:txBody>
                  <a:tcPr marL="36000" marR="9525" marT="36000" marB="0" anchor="ctr">
                    <a:lnL>
                      <a:noFill/>
                    </a:lnL>
                    <a:lnR>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3980567"/>
                  </a:ext>
                </a:extLst>
              </a:tr>
              <a:tr h="278087">
                <a:tc>
                  <a:txBody>
                    <a:bodyPr/>
                    <a:lstStyle/>
                    <a:p>
                      <a:pPr algn="l" fontAlgn="b"/>
                      <a:r>
                        <a:rPr lang="fr-FR" sz="1600" b="0" i="0" u="none" strike="noStrike" noProof="0" dirty="0">
                          <a:solidFill>
                            <a:srgbClr val="000000"/>
                          </a:solidFill>
                          <a:latin typeface="Abadi" panose="020B0604020104020204" pitchFamily="34" charset="0"/>
                        </a:rPr>
                        <a:t>Autres passifs courants*</a:t>
                      </a:r>
                    </a:p>
                  </a:txBody>
                  <a:tcPr marL="36000" marR="9525" marT="36000" marB="0" anchor="ctr">
                    <a:lnL>
                      <a:noFill/>
                    </a:lnL>
                    <a:lnR>
                      <a:noFill/>
                    </a:lnR>
                    <a:lnT w="63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b" latinLnBrk="0" hangingPunct="1">
                        <a:tabLst>
                          <a:tab pos="714375" algn="dec"/>
                        </a:tabLst>
                      </a:pPr>
                      <a:r>
                        <a:rPr lang="fr-FR" sz="1600" b="0" i="0" u="none" strike="noStrike" noProof="0" dirty="0">
                          <a:solidFill>
                            <a:srgbClr val="000000"/>
                          </a:solidFill>
                          <a:latin typeface="Abadi" panose="020B0604020104020204" pitchFamily="34" charset="0"/>
                          <a:ea typeface="+mn-ea"/>
                          <a:cs typeface="+mn-cs"/>
                        </a:rPr>
                        <a:t>	17,0</a:t>
                      </a:r>
                    </a:p>
                  </a:txBody>
                  <a:tcPr marL="36000" marR="9525" marT="36000" marB="0" anchor="ctr">
                    <a:lnL>
                      <a:noFill/>
                    </a:lnL>
                    <a:lnR>
                      <a:noFill/>
                    </a:lnR>
                    <a:lnT w="63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0" i="0" u="none" strike="noStrike" noProof="0" dirty="0">
                          <a:solidFill>
                            <a:srgbClr val="000000"/>
                          </a:solidFill>
                          <a:latin typeface="Abadi" panose="020B0604020104020204" pitchFamily="34" charset="0"/>
                        </a:rPr>
                        <a:t>	2,4</a:t>
                      </a:r>
                    </a:p>
                  </a:txBody>
                  <a:tcPr marL="36000" marR="9525" marT="36000" marB="0" anchor="ctr">
                    <a:lnL>
                      <a:noFill/>
                    </a:lnL>
                    <a:lnR>
                      <a:noFill/>
                    </a:lnR>
                    <a:lnT w="6350" cap="flat" cmpd="sng" algn="ctr">
                      <a:no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88482245"/>
                  </a:ext>
                </a:extLst>
              </a:tr>
              <a:tr h="278087">
                <a:tc>
                  <a:txBody>
                    <a:bodyPr/>
                    <a:lstStyle/>
                    <a:p>
                      <a:pPr algn="l" fontAlgn="b"/>
                      <a:r>
                        <a:rPr lang="fr-FR" sz="1600" b="1" i="0" u="none" strike="noStrike" noProof="0" dirty="0">
                          <a:solidFill>
                            <a:srgbClr val="000000"/>
                          </a:solidFill>
                          <a:latin typeface="Abadi" panose="020B0604020104020204" pitchFamily="34" charset="0"/>
                        </a:rPr>
                        <a:t>Total passifs courants</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1" i="0" u="none" strike="noStrike" noProof="0" dirty="0">
                          <a:solidFill>
                            <a:srgbClr val="000000"/>
                          </a:solidFill>
                          <a:latin typeface="Abadi" panose="020B0604020104020204" pitchFamily="34" charset="0"/>
                        </a:rPr>
                        <a:t>	53,9</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1" i="0" u="none" strike="noStrike" noProof="0" dirty="0">
                          <a:solidFill>
                            <a:srgbClr val="000000"/>
                          </a:solidFill>
                          <a:latin typeface="Abadi" panose="020B0604020104020204" pitchFamily="34" charset="0"/>
                        </a:rPr>
                        <a:t>	28,4</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97101469"/>
                  </a:ext>
                </a:extLst>
              </a:tr>
              <a:tr h="278087">
                <a:tc>
                  <a:txBody>
                    <a:bodyPr/>
                    <a:lstStyle/>
                    <a:p>
                      <a:pPr algn="l" fontAlgn="b"/>
                      <a:r>
                        <a:rPr lang="fr-FR" sz="1600" b="1" i="0" u="none" strike="noStrike" noProof="0" dirty="0">
                          <a:solidFill>
                            <a:srgbClr val="000000"/>
                          </a:solidFill>
                          <a:latin typeface="Abadi" panose="020B0604020104020204" pitchFamily="34" charset="0"/>
                        </a:rPr>
                        <a:t>TOTAL DU PASSIF</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b">
                        <a:tabLst>
                          <a:tab pos="714375" algn="dec"/>
                        </a:tabLst>
                      </a:pPr>
                      <a:r>
                        <a:rPr lang="fr-FR" sz="1600" b="1" i="0" u="none" strike="noStrike" noProof="0" dirty="0">
                          <a:solidFill>
                            <a:srgbClr val="000000"/>
                          </a:solidFill>
                          <a:latin typeface="Abadi" panose="020B0604020104020204" pitchFamily="34" charset="0"/>
                        </a:rPr>
                        <a:t>	157,5</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accent2">
                        <a:lumMod val="20000"/>
                        <a:lumOff val="80000"/>
                      </a:schemeClr>
                    </a:solidFill>
                  </a:tcPr>
                </a:tc>
                <a:tc>
                  <a:txBody>
                    <a:bodyPr/>
                    <a:lstStyle/>
                    <a:p>
                      <a:pPr algn="l" fontAlgn="b">
                        <a:tabLst>
                          <a:tab pos="714375" algn="dec"/>
                        </a:tabLst>
                      </a:pPr>
                      <a:r>
                        <a:rPr lang="fr-FR" sz="1600" b="1" i="0" u="none" strike="noStrike" noProof="0" dirty="0">
                          <a:solidFill>
                            <a:srgbClr val="000000"/>
                          </a:solidFill>
                          <a:latin typeface="Abadi" panose="020B0604020104020204" pitchFamily="34" charset="0"/>
                        </a:rPr>
                        <a:t>	99,4</a:t>
                      </a:r>
                    </a:p>
                  </a:txBody>
                  <a:tcPr marL="36000" marR="9525" marT="36000" marB="0" anchor="ctr">
                    <a:lnL>
                      <a:noFill/>
                    </a:lnL>
                    <a:lnR>
                      <a:noFill/>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476528922"/>
                  </a:ext>
                </a:extLst>
              </a:tr>
            </a:tbl>
          </a:graphicData>
        </a:graphic>
      </p:graphicFrame>
      <p:sp>
        <p:nvSpPr>
          <p:cNvPr id="4" name="Espace réservé du texte 3">
            <a:extLst>
              <a:ext uri="{FF2B5EF4-FFF2-40B4-BE49-F238E27FC236}">
                <a16:creationId xmlns:a16="http://schemas.microsoft.com/office/drawing/2014/main" id="{1DBC405E-8ED2-488A-BC1A-C4DD4A9D6E05}"/>
              </a:ext>
            </a:extLst>
          </p:cNvPr>
          <p:cNvSpPr>
            <a:spLocks noGrp="1"/>
          </p:cNvSpPr>
          <p:nvPr>
            <p:ph type="body" sz="quarter" idx="13"/>
          </p:nvPr>
        </p:nvSpPr>
        <p:spPr/>
        <p:txBody>
          <a:bodyPr/>
          <a:lstStyle/>
          <a:p>
            <a:endParaRPr lang="fr-FR"/>
          </a:p>
        </p:txBody>
      </p:sp>
      <p:sp>
        <p:nvSpPr>
          <p:cNvPr id="3" name="ZoneTexte 2">
            <a:extLst>
              <a:ext uri="{FF2B5EF4-FFF2-40B4-BE49-F238E27FC236}">
                <a16:creationId xmlns:a16="http://schemas.microsoft.com/office/drawing/2014/main" id="{236C3993-9F2B-4E73-9575-1015544D4056}"/>
              </a:ext>
            </a:extLst>
          </p:cNvPr>
          <p:cNvSpPr txBox="1"/>
          <p:nvPr/>
        </p:nvSpPr>
        <p:spPr>
          <a:xfrm>
            <a:off x="857836" y="5139568"/>
            <a:ext cx="3932487" cy="261610"/>
          </a:xfrm>
          <a:prstGeom prst="rect">
            <a:avLst/>
          </a:prstGeom>
          <a:noFill/>
        </p:spPr>
        <p:txBody>
          <a:bodyPr wrap="none" rtlCol="0">
            <a:spAutoFit/>
          </a:bodyPr>
          <a:lstStyle/>
          <a:p>
            <a:r>
              <a:rPr lang="fr-FR" sz="1100" dirty="0"/>
              <a:t>* comprend des éléments relatifs aux droits d’utilisation (IFRS 16)</a:t>
            </a:r>
          </a:p>
        </p:txBody>
      </p:sp>
    </p:spTree>
    <p:extLst>
      <p:ext uri="{BB962C8B-B14F-4D97-AF65-F5344CB8AC3E}">
        <p14:creationId xmlns:p14="http://schemas.microsoft.com/office/powerpoint/2010/main" val="23471511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AB0D1C8-367E-4788-8DFB-DB6A21DB0D4D}"/>
              </a:ext>
            </a:extLst>
          </p:cNvPr>
          <p:cNvSpPr>
            <a:spLocks noGrp="1"/>
          </p:cNvSpPr>
          <p:nvPr>
            <p:ph idx="1"/>
          </p:nvPr>
        </p:nvSpPr>
        <p:spPr>
          <a:xfrm>
            <a:off x="5627077" y="851340"/>
            <a:ext cx="6216580" cy="5325624"/>
          </a:xfrm>
        </p:spPr>
        <p:txBody>
          <a:bodyPr/>
          <a:lstStyle/>
          <a:p>
            <a:r>
              <a:rPr lang="fr-FR" b="1" dirty="0"/>
              <a:t>Profil</a:t>
            </a:r>
            <a:br>
              <a:rPr lang="fr-FR" b="1" dirty="0"/>
            </a:br>
            <a:r>
              <a:rPr lang="fr-FR" sz="1600" dirty="0"/>
              <a:t>Une proposition de valeur technologique établie - 3 enjeux pour accélérer </a:t>
            </a:r>
          </a:p>
          <a:p>
            <a:pPr marL="571500" marR="0" lvl="0" indent="-571500" algn="l" defTabSz="914400" rtl="0" eaLnBrk="1" fontAlgn="auto" latinLnBrk="0" hangingPunct="1">
              <a:lnSpc>
                <a:spcPct val="90000"/>
              </a:lnSpc>
              <a:spcBef>
                <a:spcPts val="1000"/>
              </a:spcBef>
              <a:spcAft>
                <a:spcPts val="0"/>
              </a:spcAft>
              <a:buClr>
                <a:srgbClr val="F07D00"/>
              </a:buClr>
              <a:buSzTx/>
              <a:buFont typeface="+mj-lt"/>
              <a:buAutoNum type="romanUcPeriod"/>
              <a:tabLst/>
              <a:defRPr/>
            </a:pPr>
            <a:r>
              <a:rPr kumimoji="0" lang="fr-FR" sz="2000" b="1"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t>Acquisition de Boston Limited</a:t>
            </a:r>
            <a:br>
              <a:rPr kumimoji="0" lang="fr-FR" sz="20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br>
            <a:r>
              <a:rPr kumimoji="0" lang="fr-FR" sz="16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t>Un changement de dimension et une réponse aux enjeux prioritaires du Groupe</a:t>
            </a:r>
            <a:endParaRPr kumimoji="0" lang="fr-FR" sz="20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endParaRPr>
          </a:p>
          <a:p>
            <a:r>
              <a:rPr lang="fr-FR" b="1" dirty="0"/>
              <a:t>Premiers éléments financiers </a:t>
            </a:r>
            <a:br>
              <a:rPr lang="fr-FR" dirty="0"/>
            </a:br>
            <a:r>
              <a:rPr lang="fr-FR" sz="1600" dirty="0"/>
              <a:t>Résultats 2019-2020 estimés</a:t>
            </a:r>
          </a:p>
          <a:p>
            <a:r>
              <a:rPr lang="fr-FR" b="1" dirty="0">
                <a:solidFill>
                  <a:srgbClr val="F07D00"/>
                </a:solidFill>
              </a:rPr>
              <a:t>Point de situation COVID19</a:t>
            </a:r>
          </a:p>
          <a:p>
            <a:r>
              <a:rPr lang="fr-FR" b="1" dirty="0"/>
              <a:t>Perspectives</a:t>
            </a:r>
            <a:br>
              <a:rPr lang="fr-FR" dirty="0"/>
            </a:br>
            <a:r>
              <a:rPr lang="fr-FR" sz="1600" dirty="0"/>
              <a:t>Un plan d’actions focalisé sur la création de valeur</a:t>
            </a:r>
          </a:p>
        </p:txBody>
      </p:sp>
      <p:sp>
        <p:nvSpPr>
          <p:cNvPr id="5" name="Espace réservé du numéro de diapositive 4">
            <a:extLst>
              <a:ext uri="{FF2B5EF4-FFF2-40B4-BE49-F238E27FC236}">
                <a16:creationId xmlns:a16="http://schemas.microsoft.com/office/drawing/2014/main" id="{2B2A62E6-B0B0-4579-B9D6-583361D5D9EF}"/>
              </a:ext>
            </a:extLst>
          </p:cNvPr>
          <p:cNvSpPr>
            <a:spLocks noGrp="1"/>
          </p:cNvSpPr>
          <p:nvPr>
            <p:ph type="sldNum" sz="quarter" idx="12"/>
          </p:nvPr>
        </p:nvSpPr>
        <p:spPr/>
        <p:txBody>
          <a:bodyPr/>
          <a:lstStyle/>
          <a:p>
            <a:fld id="{964486D4-D654-4480-BC70-181118A9BD87}" type="slidenum">
              <a:rPr lang="fr-FR" smtClean="0"/>
              <a:pPr/>
              <a:t>21</a:t>
            </a:fld>
            <a:endParaRPr lang="fr-FR" dirty="0"/>
          </a:p>
        </p:txBody>
      </p:sp>
    </p:spTree>
    <p:extLst>
      <p:ext uri="{BB962C8B-B14F-4D97-AF65-F5344CB8AC3E}">
        <p14:creationId xmlns:p14="http://schemas.microsoft.com/office/powerpoint/2010/main" val="1423296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F8C4AE-D1BE-43DB-A906-1AC3E528244E}"/>
              </a:ext>
            </a:extLst>
          </p:cNvPr>
          <p:cNvSpPr>
            <a:spLocks noGrp="1"/>
          </p:cNvSpPr>
          <p:nvPr>
            <p:ph type="title"/>
          </p:nvPr>
        </p:nvSpPr>
        <p:spPr/>
        <p:txBody>
          <a:bodyPr/>
          <a:lstStyle/>
          <a:p>
            <a:r>
              <a:rPr lang="fr-FR" dirty="0"/>
              <a:t>Impacts de la crise du COVID-19</a:t>
            </a:r>
          </a:p>
        </p:txBody>
      </p:sp>
      <p:sp>
        <p:nvSpPr>
          <p:cNvPr id="4" name="Espace réservé du pied de page 3">
            <a:extLst>
              <a:ext uri="{FF2B5EF4-FFF2-40B4-BE49-F238E27FC236}">
                <a16:creationId xmlns:a16="http://schemas.microsoft.com/office/drawing/2014/main" id="{4D240BA6-A861-4E93-9E62-79A106DCF135}"/>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15AD0AFD-7FD3-4BE9-97D3-B2428DDCF838}"/>
              </a:ext>
            </a:extLst>
          </p:cNvPr>
          <p:cNvSpPr>
            <a:spLocks noGrp="1"/>
          </p:cNvSpPr>
          <p:nvPr>
            <p:ph type="sldNum" sz="quarter" idx="12"/>
          </p:nvPr>
        </p:nvSpPr>
        <p:spPr/>
        <p:txBody>
          <a:bodyPr/>
          <a:lstStyle/>
          <a:p>
            <a:fld id="{964486D4-D654-4480-BC70-181118A9BD87}" type="slidenum">
              <a:rPr lang="fr-FR" smtClean="0"/>
              <a:pPr/>
              <a:t>22</a:t>
            </a:fld>
            <a:endParaRPr lang="fr-FR" dirty="0"/>
          </a:p>
        </p:txBody>
      </p:sp>
      <p:cxnSp>
        <p:nvCxnSpPr>
          <p:cNvPr id="42" name="Connecteur droit 41">
            <a:extLst>
              <a:ext uri="{FF2B5EF4-FFF2-40B4-BE49-F238E27FC236}">
                <a16:creationId xmlns:a16="http://schemas.microsoft.com/office/drawing/2014/main" id="{89925A11-5EC1-4A3E-9A3A-534F8D7AE532}"/>
              </a:ext>
            </a:extLst>
          </p:cNvPr>
          <p:cNvCxnSpPr>
            <a:cxnSpLocks/>
          </p:cNvCxnSpPr>
          <p:nvPr/>
        </p:nvCxnSpPr>
        <p:spPr>
          <a:xfrm flipV="1">
            <a:off x="3376124" y="2352163"/>
            <a:ext cx="0" cy="1620000"/>
          </a:xfrm>
          <a:prstGeom prst="line">
            <a:avLst/>
          </a:prstGeom>
          <a:ln w="19050">
            <a:solidFill>
              <a:srgbClr val="F07D00"/>
            </a:solidFill>
          </a:ln>
        </p:spPr>
        <p:style>
          <a:lnRef idx="1">
            <a:schemeClr val="accent3"/>
          </a:lnRef>
          <a:fillRef idx="0">
            <a:schemeClr val="accent3"/>
          </a:fillRef>
          <a:effectRef idx="0">
            <a:schemeClr val="accent3"/>
          </a:effectRef>
          <a:fontRef idx="minor">
            <a:schemeClr val="tx1"/>
          </a:fontRef>
        </p:style>
      </p:cxnSp>
      <p:cxnSp>
        <p:nvCxnSpPr>
          <p:cNvPr id="43" name="Connecteur droit avec flèche 42">
            <a:extLst>
              <a:ext uri="{FF2B5EF4-FFF2-40B4-BE49-F238E27FC236}">
                <a16:creationId xmlns:a16="http://schemas.microsoft.com/office/drawing/2014/main" id="{209461CB-E322-4052-AB0F-59306C6A40F1}"/>
              </a:ext>
            </a:extLst>
          </p:cNvPr>
          <p:cNvCxnSpPr>
            <a:cxnSpLocks/>
          </p:cNvCxnSpPr>
          <p:nvPr/>
        </p:nvCxnSpPr>
        <p:spPr bwMode="auto">
          <a:xfrm>
            <a:off x="617403" y="3953044"/>
            <a:ext cx="11196000" cy="0"/>
          </a:xfrm>
          <a:prstGeom prst="straightConnector1">
            <a:avLst/>
          </a:prstGeom>
          <a:noFill/>
          <a:ln w="12700" algn="ctr">
            <a:solidFill>
              <a:schemeClr val="bg1">
                <a:lumMod val="65000"/>
              </a:schemeClr>
            </a:solidFill>
            <a:round/>
            <a:headEnd/>
            <a:tailEnd/>
          </a:ln>
          <a:extLst>
            <a:ext uri="{909E8E84-426E-40dd-AFC4-6F175D3DCCD1}">
              <a14:hiddenFill xmlns:lc="http://schemas.openxmlformats.org/drawingml/2006/lockedCanvas" xmlns:a14="http://schemas.microsoft.com/office/drawing/2010/main" xmlns="">
                <a:noFill/>
              </a14:hiddenFill>
            </a:ext>
          </a:extLst>
        </p:spPr>
      </p:cxnSp>
      <p:sp>
        <p:nvSpPr>
          <p:cNvPr id="44" name="Ellipse 43">
            <a:extLst>
              <a:ext uri="{FF2B5EF4-FFF2-40B4-BE49-F238E27FC236}">
                <a16:creationId xmlns:a16="http://schemas.microsoft.com/office/drawing/2014/main" id="{936CEAB0-5845-4492-BEC8-01FADC653D1F}"/>
              </a:ext>
            </a:extLst>
          </p:cNvPr>
          <p:cNvSpPr/>
          <p:nvPr/>
        </p:nvSpPr>
        <p:spPr>
          <a:xfrm>
            <a:off x="3304124" y="3890423"/>
            <a:ext cx="144000" cy="144000"/>
          </a:xfrm>
          <a:prstGeom prst="ellipse">
            <a:avLst/>
          </a:prstGeom>
          <a:solidFill>
            <a:srgbClr val="F07D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latin typeface="Abadi" panose="020B0604020104020204" pitchFamily="34" charset="0"/>
            </a:endParaRPr>
          </a:p>
        </p:txBody>
      </p:sp>
      <p:sp>
        <p:nvSpPr>
          <p:cNvPr id="46" name="ZoneTexte 45">
            <a:extLst>
              <a:ext uri="{FF2B5EF4-FFF2-40B4-BE49-F238E27FC236}">
                <a16:creationId xmlns:a16="http://schemas.microsoft.com/office/drawing/2014/main" id="{BA65DC3D-A57B-40C2-95B2-40B8FA3009AC}"/>
              </a:ext>
            </a:extLst>
          </p:cNvPr>
          <p:cNvSpPr txBox="1"/>
          <p:nvPr/>
        </p:nvSpPr>
        <p:spPr>
          <a:xfrm>
            <a:off x="3417646" y="2299881"/>
            <a:ext cx="1562070" cy="1223412"/>
          </a:xfrm>
          <a:prstGeom prst="rect">
            <a:avLst/>
          </a:prstGeom>
          <a:noFill/>
        </p:spPr>
        <p:txBody>
          <a:bodyPr wrap="square" rtlCol="0">
            <a:spAutoFit/>
          </a:bodyPr>
          <a:lstStyle/>
          <a:p>
            <a:r>
              <a:rPr lang="fr-FR" sz="1050" dirty="0">
                <a:latin typeface="Abadi" panose="020B0604020104020204" pitchFamily="34" charset="0"/>
              </a:rPr>
              <a:t>Présence sur site limitée à la production et à la logistique (FR, UK, All)</a:t>
            </a:r>
          </a:p>
          <a:p>
            <a:endParaRPr lang="fr-FR" sz="1050" dirty="0">
              <a:latin typeface="Abadi" panose="020B0604020104020204" pitchFamily="34" charset="0"/>
            </a:endParaRPr>
          </a:p>
          <a:p>
            <a:r>
              <a:rPr lang="fr-FR" sz="1050" dirty="0">
                <a:latin typeface="Abadi" panose="020B0604020104020204" pitchFamily="34" charset="0"/>
              </a:rPr>
              <a:t>Télétravail pour les autres fonctions</a:t>
            </a:r>
          </a:p>
        </p:txBody>
      </p:sp>
      <p:sp>
        <p:nvSpPr>
          <p:cNvPr id="48" name="ZoneTexte 47">
            <a:extLst>
              <a:ext uri="{FF2B5EF4-FFF2-40B4-BE49-F238E27FC236}">
                <a16:creationId xmlns:a16="http://schemas.microsoft.com/office/drawing/2014/main" id="{57659C2E-BF59-46E9-A354-A5803FD6878C}"/>
              </a:ext>
            </a:extLst>
          </p:cNvPr>
          <p:cNvSpPr txBox="1"/>
          <p:nvPr/>
        </p:nvSpPr>
        <p:spPr>
          <a:xfrm>
            <a:off x="5907657" y="2299881"/>
            <a:ext cx="1619731" cy="900246"/>
          </a:xfrm>
          <a:prstGeom prst="rect">
            <a:avLst/>
          </a:prstGeom>
          <a:noFill/>
        </p:spPr>
        <p:txBody>
          <a:bodyPr wrap="square" rtlCol="0">
            <a:spAutoFit/>
          </a:bodyPr>
          <a:lstStyle>
            <a:defPPr>
              <a:defRPr lang="fr-FR"/>
            </a:defPPr>
            <a:lvl1pPr>
              <a:defRPr sz="1050">
                <a:latin typeface="Abadi" panose="020B0604020104020204" pitchFamily="34" charset="0"/>
              </a:defRPr>
            </a:lvl1pPr>
          </a:lstStyle>
          <a:p>
            <a:r>
              <a:rPr lang="fr-FR" dirty="0"/>
              <a:t>Processus d’intégration de Boston en cours, ralenti par les contraintes relatives aux déplacement</a:t>
            </a:r>
          </a:p>
        </p:txBody>
      </p:sp>
      <p:cxnSp>
        <p:nvCxnSpPr>
          <p:cNvPr id="49" name="Connecteur droit 48">
            <a:extLst>
              <a:ext uri="{FF2B5EF4-FFF2-40B4-BE49-F238E27FC236}">
                <a16:creationId xmlns:a16="http://schemas.microsoft.com/office/drawing/2014/main" id="{DCD79EE9-D247-43CE-977C-543D1D2427C9}"/>
              </a:ext>
            </a:extLst>
          </p:cNvPr>
          <p:cNvCxnSpPr>
            <a:cxnSpLocks/>
          </p:cNvCxnSpPr>
          <p:nvPr/>
        </p:nvCxnSpPr>
        <p:spPr>
          <a:xfrm flipV="1">
            <a:off x="1065630" y="2352163"/>
            <a:ext cx="0" cy="1620000"/>
          </a:xfrm>
          <a:prstGeom prst="line">
            <a:avLst/>
          </a:prstGeom>
          <a:ln w="19050">
            <a:solidFill>
              <a:srgbClr val="F07D00"/>
            </a:solidFill>
          </a:ln>
        </p:spPr>
        <p:style>
          <a:lnRef idx="1">
            <a:schemeClr val="accent3"/>
          </a:lnRef>
          <a:fillRef idx="0">
            <a:schemeClr val="accent3"/>
          </a:fillRef>
          <a:effectRef idx="0">
            <a:schemeClr val="accent3"/>
          </a:effectRef>
          <a:fontRef idx="minor">
            <a:schemeClr val="tx1"/>
          </a:fontRef>
        </p:style>
      </p:cxnSp>
      <p:sp>
        <p:nvSpPr>
          <p:cNvPr id="54" name="Ellipse 53">
            <a:extLst>
              <a:ext uri="{FF2B5EF4-FFF2-40B4-BE49-F238E27FC236}">
                <a16:creationId xmlns:a16="http://schemas.microsoft.com/office/drawing/2014/main" id="{185F1F03-BDA6-41A5-9AF0-1AE82047B24E}"/>
              </a:ext>
            </a:extLst>
          </p:cNvPr>
          <p:cNvSpPr/>
          <p:nvPr/>
        </p:nvSpPr>
        <p:spPr>
          <a:xfrm>
            <a:off x="994580" y="3890423"/>
            <a:ext cx="144000" cy="144000"/>
          </a:xfrm>
          <a:prstGeom prst="ellipse">
            <a:avLst/>
          </a:prstGeom>
          <a:solidFill>
            <a:srgbClr val="F07D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latin typeface="Abadi" panose="020B0604020104020204" pitchFamily="34" charset="0"/>
            </a:endParaRPr>
          </a:p>
        </p:txBody>
      </p:sp>
      <p:sp>
        <p:nvSpPr>
          <p:cNvPr id="55" name="ZoneTexte 54">
            <a:extLst>
              <a:ext uri="{FF2B5EF4-FFF2-40B4-BE49-F238E27FC236}">
                <a16:creationId xmlns:a16="http://schemas.microsoft.com/office/drawing/2014/main" id="{C2472077-38D7-4B86-9E0B-573EF84E66FB}"/>
              </a:ext>
            </a:extLst>
          </p:cNvPr>
          <p:cNvSpPr txBox="1"/>
          <p:nvPr/>
        </p:nvSpPr>
        <p:spPr>
          <a:xfrm>
            <a:off x="1104121" y="2299881"/>
            <a:ext cx="1549304" cy="1223412"/>
          </a:xfrm>
          <a:prstGeom prst="rect">
            <a:avLst/>
          </a:prstGeom>
          <a:noFill/>
        </p:spPr>
        <p:txBody>
          <a:bodyPr wrap="square" rtlCol="0">
            <a:spAutoFit/>
          </a:bodyPr>
          <a:lstStyle/>
          <a:p>
            <a:r>
              <a:rPr lang="fr-FR" sz="1050" dirty="0">
                <a:latin typeface="Abadi" panose="020B0604020104020204" pitchFamily="34" charset="0"/>
              </a:rPr>
              <a:t>Approvisionnements en provenance de l’Asie fortement impactés avec une baisse du taux d’activité moyen sur la période de 15 à 30% vs 2019</a:t>
            </a:r>
          </a:p>
        </p:txBody>
      </p:sp>
      <p:sp>
        <p:nvSpPr>
          <p:cNvPr id="57" name="ZoneTexte 15">
            <a:extLst>
              <a:ext uri="{FF2B5EF4-FFF2-40B4-BE49-F238E27FC236}">
                <a16:creationId xmlns:a16="http://schemas.microsoft.com/office/drawing/2014/main" id="{B1A6C943-BF1C-415C-A314-0F2FC34ABC19}"/>
              </a:ext>
            </a:extLst>
          </p:cNvPr>
          <p:cNvSpPr txBox="1">
            <a:spLocks noChangeArrowheads="1"/>
          </p:cNvSpPr>
          <p:nvPr/>
        </p:nvSpPr>
        <p:spPr bwMode="auto">
          <a:xfrm>
            <a:off x="974040" y="2000687"/>
            <a:ext cx="1247626" cy="30777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00000"/>
              </a:lnSpc>
              <a:spcBef>
                <a:spcPct val="0"/>
              </a:spcBef>
              <a:buFontTx/>
              <a:buNone/>
            </a:pPr>
            <a:r>
              <a:rPr lang="fr-FR" altLang="fr-FR" sz="1400" dirty="0">
                <a:solidFill>
                  <a:schemeClr val="bg1"/>
                </a:solidFill>
                <a:highlight>
                  <a:srgbClr val="494948"/>
                </a:highlight>
                <a:latin typeface="Abadi" panose="020B0604020104020204" pitchFamily="34" charset="0"/>
              </a:rPr>
              <a:t>Mi-janvier</a:t>
            </a:r>
          </a:p>
        </p:txBody>
      </p:sp>
      <p:sp>
        <p:nvSpPr>
          <p:cNvPr id="58" name="Parenthèse ouvrante 57">
            <a:extLst>
              <a:ext uri="{FF2B5EF4-FFF2-40B4-BE49-F238E27FC236}">
                <a16:creationId xmlns:a16="http://schemas.microsoft.com/office/drawing/2014/main" id="{F8D5C4FC-0B84-4370-A94C-466C5553A1EB}"/>
              </a:ext>
            </a:extLst>
          </p:cNvPr>
          <p:cNvSpPr/>
          <p:nvPr/>
        </p:nvSpPr>
        <p:spPr>
          <a:xfrm>
            <a:off x="3028242" y="1275709"/>
            <a:ext cx="692412" cy="2867931"/>
          </a:xfrm>
          <a:prstGeom prst="leftBracket">
            <a:avLst/>
          </a:prstGeom>
          <a:ln>
            <a:solidFill>
              <a:srgbClr val="4949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Abadi" panose="020B0604020104020204" pitchFamily="34" charset="0"/>
            </a:endParaRPr>
          </a:p>
        </p:txBody>
      </p:sp>
      <p:sp>
        <p:nvSpPr>
          <p:cNvPr id="60" name="Parenthèse fermante 59">
            <a:extLst>
              <a:ext uri="{FF2B5EF4-FFF2-40B4-BE49-F238E27FC236}">
                <a16:creationId xmlns:a16="http://schemas.microsoft.com/office/drawing/2014/main" id="{6188D081-6FCE-48C8-81C6-600E6B6197AC}"/>
              </a:ext>
            </a:extLst>
          </p:cNvPr>
          <p:cNvSpPr/>
          <p:nvPr/>
        </p:nvSpPr>
        <p:spPr>
          <a:xfrm>
            <a:off x="7254825" y="1275709"/>
            <a:ext cx="691200" cy="2867931"/>
          </a:xfrm>
          <a:prstGeom prst="rightBracket">
            <a:avLst/>
          </a:prstGeom>
          <a:ln>
            <a:solidFill>
              <a:srgbClr val="49494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latin typeface="Abadi" panose="020B0604020104020204" pitchFamily="34" charset="0"/>
            </a:endParaRPr>
          </a:p>
        </p:txBody>
      </p:sp>
      <p:sp>
        <p:nvSpPr>
          <p:cNvPr id="61" name="ZoneTexte 60">
            <a:extLst>
              <a:ext uri="{FF2B5EF4-FFF2-40B4-BE49-F238E27FC236}">
                <a16:creationId xmlns:a16="http://schemas.microsoft.com/office/drawing/2014/main" id="{FFF686AE-3CA2-4660-9862-6CA0E7D42966}"/>
              </a:ext>
            </a:extLst>
          </p:cNvPr>
          <p:cNvSpPr txBox="1"/>
          <p:nvPr/>
        </p:nvSpPr>
        <p:spPr>
          <a:xfrm>
            <a:off x="3032982" y="1470569"/>
            <a:ext cx="4908105" cy="307777"/>
          </a:xfrm>
          <a:prstGeom prst="rect">
            <a:avLst/>
          </a:prstGeom>
          <a:solidFill>
            <a:srgbClr val="494948"/>
          </a:solidFill>
          <a:effectLst/>
        </p:spPr>
        <p:txBody>
          <a:bodyPr wrap="square" anchor="ctr">
            <a:noAutofit/>
          </a:bodyPr>
          <a:lstStyle>
            <a:defPPr>
              <a:defRPr lang="fr-FR"/>
            </a:defPPr>
            <a:lvl1pPr marL="171450" indent="-171450">
              <a:buFont typeface="Arial" panose="020B0604020202020204" pitchFamily="34" charset="0"/>
              <a:buChar char="•"/>
              <a:defRPr sz="1100">
                <a:latin typeface="Abadi" panose="020B0604020104020204" pitchFamily="34" charset="0"/>
              </a:defRPr>
            </a:lvl1pPr>
          </a:lstStyle>
          <a:p>
            <a:pPr marL="0" indent="0" algn="ctr">
              <a:buNone/>
            </a:pPr>
            <a:r>
              <a:rPr lang="fr-FR" sz="1600" dirty="0">
                <a:solidFill>
                  <a:schemeClr val="bg1"/>
                </a:solidFill>
              </a:rPr>
              <a:t>Pendant le confinement</a:t>
            </a:r>
          </a:p>
        </p:txBody>
      </p:sp>
      <p:cxnSp>
        <p:nvCxnSpPr>
          <p:cNvPr id="62" name="Connecteur droit 61">
            <a:extLst>
              <a:ext uri="{FF2B5EF4-FFF2-40B4-BE49-F238E27FC236}">
                <a16:creationId xmlns:a16="http://schemas.microsoft.com/office/drawing/2014/main" id="{60CB4B6F-4892-4373-8CFD-E521333E060E}"/>
              </a:ext>
            </a:extLst>
          </p:cNvPr>
          <p:cNvCxnSpPr>
            <a:cxnSpLocks/>
          </p:cNvCxnSpPr>
          <p:nvPr/>
        </p:nvCxnSpPr>
        <p:spPr>
          <a:xfrm flipV="1">
            <a:off x="8354950" y="2345075"/>
            <a:ext cx="0" cy="1620000"/>
          </a:xfrm>
          <a:prstGeom prst="line">
            <a:avLst/>
          </a:prstGeom>
          <a:ln w="19050">
            <a:solidFill>
              <a:srgbClr val="F07D00"/>
            </a:solidFill>
          </a:ln>
        </p:spPr>
        <p:style>
          <a:lnRef idx="1">
            <a:schemeClr val="accent3"/>
          </a:lnRef>
          <a:fillRef idx="0">
            <a:schemeClr val="accent3"/>
          </a:fillRef>
          <a:effectRef idx="0">
            <a:schemeClr val="accent3"/>
          </a:effectRef>
          <a:fontRef idx="minor">
            <a:schemeClr val="tx1"/>
          </a:fontRef>
        </p:style>
      </p:cxnSp>
      <p:sp>
        <p:nvSpPr>
          <p:cNvPr id="63" name="Ellipse 62">
            <a:extLst>
              <a:ext uri="{FF2B5EF4-FFF2-40B4-BE49-F238E27FC236}">
                <a16:creationId xmlns:a16="http://schemas.microsoft.com/office/drawing/2014/main" id="{20F910F9-62C6-4EB0-9BCB-1AEAB77E3915}"/>
              </a:ext>
            </a:extLst>
          </p:cNvPr>
          <p:cNvSpPr/>
          <p:nvPr/>
        </p:nvSpPr>
        <p:spPr>
          <a:xfrm>
            <a:off x="8283900" y="3883335"/>
            <a:ext cx="144000" cy="144000"/>
          </a:xfrm>
          <a:prstGeom prst="ellipse">
            <a:avLst/>
          </a:prstGeom>
          <a:solidFill>
            <a:srgbClr val="F07D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latin typeface="Abadi" panose="020B0604020104020204" pitchFamily="34" charset="0"/>
            </a:endParaRPr>
          </a:p>
        </p:txBody>
      </p:sp>
      <p:sp>
        <p:nvSpPr>
          <p:cNvPr id="65" name="Ellipse 64">
            <a:extLst>
              <a:ext uri="{FF2B5EF4-FFF2-40B4-BE49-F238E27FC236}">
                <a16:creationId xmlns:a16="http://schemas.microsoft.com/office/drawing/2014/main" id="{249AE7FA-8F47-469E-80D2-8F3F849B656D}"/>
              </a:ext>
            </a:extLst>
          </p:cNvPr>
          <p:cNvSpPr/>
          <p:nvPr/>
        </p:nvSpPr>
        <p:spPr>
          <a:xfrm>
            <a:off x="5793087" y="3881214"/>
            <a:ext cx="144000" cy="144000"/>
          </a:xfrm>
          <a:prstGeom prst="ellipse">
            <a:avLst/>
          </a:prstGeom>
          <a:solidFill>
            <a:srgbClr val="F07D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latin typeface="Abadi" panose="020B0604020104020204" pitchFamily="34" charset="0"/>
            </a:endParaRPr>
          </a:p>
        </p:txBody>
      </p:sp>
      <p:sp>
        <p:nvSpPr>
          <p:cNvPr id="66" name="ZoneTexte 65">
            <a:extLst>
              <a:ext uri="{FF2B5EF4-FFF2-40B4-BE49-F238E27FC236}">
                <a16:creationId xmlns:a16="http://schemas.microsoft.com/office/drawing/2014/main" id="{9F43AAD4-0021-42CC-9599-77EFDD617856}"/>
              </a:ext>
            </a:extLst>
          </p:cNvPr>
          <p:cNvSpPr txBox="1"/>
          <p:nvPr/>
        </p:nvSpPr>
        <p:spPr>
          <a:xfrm>
            <a:off x="8376106" y="2299881"/>
            <a:ext cx="1403491" cy="1223412"/>
          </a:xfrm>
          <a:prstGeom prst="rect">
            <a:avLst/>
          </a:prstGeom>
          <a:noFill/>
        </p:spPr>
        <p:txBody>
          <a:bodyPr wrap="square" rtlCol="0">
            <a:spAutoFit/>
          </a:bodyPr>
          <a:lstStyle/>
          <a:p>
            <a:r>
              <a:rPr lang="fr-FR" sz="1050" dirty="0">
                <a:latin typeface="Abadi" panose="020B0604020104020204" pitchFamily="34" charset="0"/>
              </a:rPr>
              <a:t>Activité sur site relancée progressivement en France</a:t>
            </a:r>
          </a:p>
          <a:p>
            <a:endParaRPr lang="fr-FR" sz="1050" dirty="0">
              <a:latin typeface="Abadi" panose="020B0604020104020204" pitchFamily="34" charset="0"/>
            </a:endParaRPr>
          </a:p>
          <a:p>
            <a:r>
              <a:rPr lang="fr-FR" sz="1050" dirty="0">
                <a:latin typeface="Abadi" panose="020B0604020104020204" pitchFamily="34" charset="0"/>
              </a:rPr>
              <a:t>Télétravail maintenu ailleurs</a:t>
            </a:r>
          </a:p>
        </p:txBody>
      </p:sp>
      <p:sp>
        <p:nvSpPr>
          <p:cNvPr id="68" name="Rectangle 67">
            <a:extLst>
              <a:ext uri="{FF2B5EF4-FFF2-40B4-BE49-F238E27FC236}">
                <a16:creationId xmlns:a16="http://schemas.microsoft.com/office/drawing/2014/main" id="{8A252588-5DF2-411C-9CE9-AC3E14093C25}"/>
              </a:ext>
            </a:extLst>
          </p:cNvPr>
          <p:cNvSpPr>
            <a:spLocks noChangeArrowheads="1"/>
          </p:cNvSpPr>
          <p:nvPr/>
        </p:nvSpPr>
        <p:spPr bwMode="auto">
          <a:xfrm>
            <a:off x="8265349" y="2000687"/>
            <a:ext cx="728084" cy="30777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fr-FR" altLang="fr-FR" sz="1400" dirty="0">
                <a:solidFill>
                  <a:schemeClr val="bg1"/>
                </a:solidFill>
                <a:highlight>
                  <a:srgbClr val="494948"/>
                </a:highlight>
                <a:latin typeface="Abadi" panose="020B0604020104020204" pitchFamily="34" charset="0"/>
              </a:rPr>
              <a:t>11 mai</a:t>
            </a:r>
          </a:p>
        </p:txBody>
      </p:sp>
      <p:sp>
        <p:nvSpPr>
          <p:cNvPr id="69" name="Rectangle 68">
            <a:extLst>
              <a:ext uri="{FF2B5EF4-FFF2-40B4-BE49-F238E27FC236}">
                <a16:creationId xmlns:a16="http://schemas.microsoft.com/office/drawing/2014/main" id="{38D6FF99-5FCD-44E8-BA4E-AF5D00364764}"/>
              </a:ext>
            </a:extLst>
          </p:cNvPr>
          <p:cNvSpPr/>
          <p:nvPr/>
        </p:nvSpPr>
        <p:spPr>
          <a:xfrm>
            <a:off x="849888" y="4857990"/>
            <a:ext cx="3393975" cy="830997"/>
          </a:xfrm>
          <a:prstGeom prst="rect">
            <a:avLst/>
          </a:prstGeom>
        </p:spPr>
        <p:txBody>
          <a:bodyPr wrap="square">
            <a:spAutoFit/>
          </a:bodyPr>
          <a:lstStyle/>
          <a:p>
            <a:pPr algn="r"/>
            <a:r>
              <a:rPr lang="fr-FR" sz="2400" dirty="0">
                <a:solidFill>
                  <a:srgbClr val="F07D00"/>
                </a:solidFill>
                <a:latin typeface="Abadi" panose="020B0604020104020204" pitchFamily="34" charset="0"/>
                <a:ea typeface="+mj-ea"/>
                <a:cs typeface="+mj-cs"/>
              </a:rPr>
              <a:t>Des impacts contrastés selon les marchés</a:t>
            </a:r>
            <a:endParaRPr lang="en-GB" sz="1200" dirty="0"/>
          </a:p>
        </p:txBody>
      </p:sp>
      <p:sp>
        <p:nvSpPr>
          <p:cNvPr id="77" name="Rectangle 76">
            <a:extLst>
              <a:ext uri="{FF2B5EF4-FFF2-40B4-BE49-F238E27FC236}">
                <a16:creationId xmlns:a16="http://schemas.microsoft.com/office/drawing/2014/main" id="{73124C1D-3FE8-4E5A-9641-DBA4D41B06A4}"/>
              </a:ext>
            </a:extLst>
          </p:cNvPr>
          <p:cNvSpPr/>
          <p:nvPr/>
        </p:nvSpPr>
        <p:spPr>
          <a:xfrm>
            <a:off x="4534483" y="4467770"/>
            <a:ext cx="2930938" cy="1582939"/>
          </a:xfrm>
          <a:prstGeom prst="rect">
            <a:avLst/>
          </a:prstGeom>
          <a:solidFill>
            <a:schemeClr val="bg1"/>
          </a:solidFill>
          <a:ln w="12700">
            <a:solidFill>
              <a:srgbClr val="9E9E9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p:txBody>
      </p:sp>
      <p:cxnSp>
        <p:nvCxnSpPr>
          <p:cNvPr id="78" name="Connecteur droit 77">
            <a:extLst>
              <a:ext uri="{FF2B5EF4-FFF2-40B4-BE49-F238E27FC236}">
                <a16:creationId xmlns:a16="http://schemas.microsoft.com/office/drawing/2014/main" id="{86D1BC41-A06D-47B4-9FAE-1AAE8BA77B03}"/>
              </a:ext>
            </a:extLst>
          </p:cNvPr>
          <p:cNvCxnSpPr>
            <a:cxnSpLocks/>
          </p:cNvCxnSpPr>
          <p:nvPr/>
        </p:nvCxnSpPr>
        <p:spPr>
          <a:xfrm>
            <a:off x="4964006" y="5259024"/>
            <a:ext cx="2204798" cy="0"/>
          </a:xfrm>
          <a:prstGeom prst="line">
            <a:avLst/>
          </a:prstGeom>
          <a:ln>
            <a:solidFill>
              <a:srgbClr val="F07D00"/>
            </a:solidFill>
          </a:ln>
        </p:spPr>
        <p:style>
          <a:lnRef idx="1">
            <a:schemeClr val="accent1"/>
          </a:lnRef>
          <a:fillRef idx="0">
            <a:schemeClr val="accent1"/>
          </a:fillRef>
          <a:effectRef idx="0">
            <a:schemeClr val="accent1"/>
          </a:effectRef>
          <a:fontRef idx="minor">
            <a:schemeClr val="tx1"/>
          </a:fontRef>
        </p:style>
      </p:cxnSp>
      <p:sp>
        <p:nvSpPr>
          <p:cNvPr id="83" name="Ellipse 82">
            <a:extLst>
              <a:ext uri="{FF2B5EF4-FFF2-40B4-BE49-F238E27FC236}">
                <a16:creationId xmlns:a16="http://schemas.microsoft.com/office/drawing/2014/main" id="{80CDAC46-ED7D-436C-8AC7-65D9AF89DC2B}"/>
              </a:ext>
            </a:extLst>
          </p:cNvPr>
          <p:cNvSpPr/>
          <p:nvPr/>
        </p:nvSpPr>
        <p:spPr>
          <a:xfrm rot="16110643">
            <a:off x="4375713" y="5115807"/>
            <a:ext cx="282757" cy="3110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Ellipse 83">
            <a:extLst>
              <a:ext uri="{FF2B5EF4-FFF2-40B4-BE49-F238E27FC236}">
                <a16:creationId xmlns:a16="http://schemas.microsoft.com/office/drawing/2014/main" id="{E22A4A1E-D4C8-455D-995A-C26A039086DA}"/>
              </a:ext>
            </a:extLst>
          </p:cNvPr>
          <p:cNvSpPr/>
          <p:nvPr/>
        </p:nvSpPr>
        <p:spPr>
          <a:xfrm>
            <a:off x="4355971" y="5090378"/>
            <a:ext cx="357025" cy="324568"/>
          </a:xfrm>
          <a:prstGeom prst="ellipse">
            <a:avLst/>
          </a:prstGeom>
          <a:solidFill>
            <a:schemeClr val="bg1"/>
          </a:solidFill>
          <a:ln w="28575">
            <a:solidFill>
              <a:srgbClr val="F07D00"/>
            </a:solidFill>
          </a:ln>
        </p:spPr>
        <p:style>
          <a:lnRef idx="2">
            <a:schemeClr val="accent1">
              <a:shade val="50000"/>
            </a:schemeClr>
          </a:lnRef>
          <a:fillRef idx="1">
            <a:schemeClr val="accent1"/>
          </a:fillRef>
          <a:effectRef idx="0">
            <a:schemeClr val="accent1"/>
          </a:effectRef>
          <a:fontRef idx="minor">
            <a:schemeClr val="lt1"/>
          </a:fontRef>
        </p:style>
        <p:txBody>
          <a:bodyPr tIns="0" bIns="0" rtlCol="0" anchor="ctr"/>
          <a:lstStyle/>
          <a:p>
            <a:pPr algn="ctr"/>
            <a:r>
              <a:rPr lang="fr-FR" sz="2800" b="1" dirty="0">
                <a:solidFill>
                  <a:srgbClr val="F07D00"/>
                </a:solidFill>
              </a:rPr>
              <a:t>+</a:t>
            </a:r>
          </a:p>
        </p:txBody>
      </p:sp>
      <p:sp>
        <p:nvSpPr>
          <p:cNvPr id="85" name="ZoneTexte 84">
            <a:extLst>
              <a:ext uri="{FF2B5EF4-FFF2-40B4-BE49-F238E27FC236}">
                <a16:creationId xmlns:a16="http://schemas.microsoft.com/office/drawing/2014/main" id="{183D4810-4F4A-4CF5-BAB9-222F01B8BFB0}"/>
              </a:ext>
            </a:extLst>
          </p:cNvPr>
          <p:cNvSpPr txBox="1"/>
          <p:nvPr/>
        </p:nvSpPr>
        <p:spPr>
          <a:xfrm>
            <a:off x="4968748" y="4623072"/>
            <a:ext cx="2195315" cy="584775"/>
          </a:xfrm>
          <a:prstGeom prst="rect">
            <a:avLst/>
          </a:prstGeom>
          <a:noFill/>
        </p:spPr>
        <p:txBody>
          <a:bodyPr wrap="square" rtlCol="0">
            <a:spAutoFit/>
          </a:bodyPr>
          <a:lstStyle/>
          <a:p>
            <a:pPr algn="ctr"/>
            <a:r>
              <a:rPr lang="fr-FR" sz="1600" dirty="0">
                <a:latin typeface="Abadi" panose="020B0604020104020204" pitchFamily="34" charset="0"/>
              </a:rPr>
              <a:t>Cloud</a:t>
            </a:r>
          </a:p>
          <a:p>
            <a:pPr algn="ctr"/>
            <a:r>
              <a:rPr lang="fr-FR" sz="1600" dirty="0">
                <a:latin typeface="Abadi" panose="020B0604020104020204" pitchFamily="34" charset="0"/>
              </a:rPr>
              <a:t>Internet</a:t>
            </a:r>
          </a:p>
        </p:txBody>
      </p:sp>
      <p:sp>
        <p:nvSpPr>
          <p:cNvPr id="86" name="ZoneTexte 85">
            <a:extLst>
              <a:ext uri="{FF2B5EF4-FFF2-40B4-BE49-F238E27FC236}">
                <a16:creationId xmlns:a16="http://schemas.microsoft.com/office/drawing/2014/main" id="{6E9F8BCE-FA66-46E1-809F-33BAA931433A}"/>
              </a:ext>
            </a:extLst>
          </p:cNvPr>
          <p:cNvSpPr txBox="1"/>
          <p:nvPr/>
        </p:nvSpPr>
        <p:spPr>
          <a:xfrm>
            <a:off x="5249960" y="5345367"/>
            <a:ext cx="1632890" cy="584775"/>
          </a:xfrm>
          <a:prstGeom prst="rect">
            <a:avLst/>
          </a:prstGeom>
          <a:noFill/>
        </p:spPr>
        <p:txBody>
          <a:bodyPr wrap="square" rtlCol="0">
            <a:spAutoFit/>
          </a:bodyPr>
          <a:lstStyle/>
          <a:p>
            <a:pPr algn="ctr"/>
            <a:r>
              <a:rPr lang="fr-FR" sz="1600" dirty="0">
                <a:latin typeface="Abadi" panose="020B0604020104020204" pitchFamily="34" charset="0"/>
              </a:rPr>
              <a:t>Gaming</a:t>
            </a:r>
          </a:p>
          <a:p>
            <a:pPr algn="ctr"/>
            <a:r>
              <a:rPr lang="fr-FR" sz="1600" dirty="0">
                <a:latin typeface="Abadi" panose="020B0604020104020204" pitchFamily="34" charset="0"/>
              </a:rPr>
              <a:t>Telecom</a:t>
            </a:r>
          </a:p>
        </p:txBody>
      </p:sp>
      <p:sp>
        <p:nvSpPr>
          <p:cNvPr id="87" name="Rectangle 86">
            <a:extLst>
              <a:ext uri="{FF2B5EF4-FFF2-40B4-BE49-F238E27FC236}">
                <a16:creationId xmlns:a16="http://schemas.microsoft.com/office/drawing/2014/main" id="{7A4E0065-6A17-4115-9478-0DE1F67C002F}"/>
              </a:ext>
            </a:extLst>
          </p:cNvPr>
          <p:cNvSpPr/>
          <p:nvPr/>
        </p:nvSpPr>
        <p:spPr>
          <a:xfrm>
            <a:off x="7802985" y="4484621"/>
            <a:ext cx="2930938" cy="1582939"/>
          </a:xfrm>
          <a:prstGeom prst="rect">
            <a:avLst/>
          </a:prstGeom>
          <a:solidFill>
            <a:schemeClr val="bg1"/>
          </a:solidFill>
          <a:ln w="12700">
            <a:solidFill>
              <a:srgbClr val="9E9E9D"/>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a:p>
            <a:endParaRPr lang="fr-FR" sz="1300" dirty="0">
              <a:solidFill>
                <a:schemeClr val="tx1"/>
              </a:solidFill>
              <a:latin typeface="Open sans"/>
            </a:endParaRPr>
          </a:p>
        </p:txBody>
      </p:sp>
      <p:cxnSp>
        <p:nvCxnSpPr>
          <p:cNvPr id="88" name="Connecteur droit 87">
            <a:extLst>
              <a:ext uri="{FF2B5EF4-FFF2-40B4-BE49-F238E27FC236}">
                <a16:creationId xmlns:a16="http://schemas.microsoft.com/office/drawing/2014/main" id="{59D47BDE-823D-42E4-837D-04E5AD9AC75D}"/>
              </a:ext>
            </a:extLst>
          </p:cNvPr>
          <p:cNvCxnSpPr>
            <a:cxnSpLocks/>
          </p:cNvCxnSpPr>
          <p:nvPr/>
        </p:nvCxnSpPr>
        <p:spPr>
          <a:xfrm>
            <a:off x="8122268" y="5275875"/>
            <a:ext cx="2425278" cy="0"/>
          </a:xfrm>
          <a:prstGeom prst="line">
            <a:avLst/>
          </a:prstGeom>
          <a:ln>
            <a:solidFill>
              <a:srgbClr val="F07D00"/>
            </a:solidFill>
          </a:ln>
        </p:spPr>
        <p:style>
          <a:lnRef idx="1">
            <a:schemeClr val="accent1"/>
          </a:lnRef>
          <a:fillRef idx="0">
            <a:schemeClr val="accent1"/>
          </a:fillRef>
          <a:effectRef idx="0">
            <a:schemeClr val="accent1"/>
          </a:effectRef>
          <a:fontRef idx="minor">
            <a:schemeClr val="tx1"/>
          </a:fontRef>
        </p:style>
      </p:cxnSp>
      <p:sp>
        <p:nvSpPr>
          <p:cNvPr id="89" name="Ellipse 88">
            <a:extLst>
              <a:ext uri="{FF2B5EF4-FFF2-40B4-BE49-F238E27FC236}">
                <a16:creationId xmlns:a16="http://schemas.microsoft.com/office/drawing/2014/main" id="{0CBAF110-CC0B-4127-BE54-6888462783C2}"/>
              </a:ext>
            </a:extLst>
          </p:cNvPr>
          <p:cNvSpPr/>
          <p:nvPr/>
        </p:nvSpPr>
        <p:spPr>
          <a:xfrm rot="16110643">
            <a:off x="7644215" y="5132658"/>
            <a:ext cx="282757" cy="3110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Ellipse 89">
            <a:extLst>
              <a:ext uri="{FF2B5EF4-FFF2-40B4-BE49-F238E27FC236}">
                <a16:creationId xmlns:a16="http://schemas.microsoft.com/office/drawing/2014/main" id="{9A791261-CA0E-4C32-99E0-D6F716BA42AD}"/>
              </a:ext>
            </a:extLst>
          </p:cNvPr>
          <p:cNvSpPr/>
          <p:nvPr/>
        </p:nvSpPr>
        <p:spPr>
          <a:xfrm>
            <a:off x="7624473" y="5090378"/>
            <a:ext cx="357025" cy="324568"/>
          </a:xfrm>
          <a:prstGeom prst="ellipse">
            <a:avLst/>
          </a:prstGeom>
          <a:solidFill>
            <a:schemeClr val="bg1"/>
          </a:solidFill>
          <a:ln w="28575">
            <a:solidFill>
              <a:srgbClr val="7272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800" b="1" dirty="0">
              <a:solidFill>
                <a:srgbClr val="727272"/>
              </a:solidFill>
            </a:endParaRPr>
          </a:p>
        </p:txBody>
      </p:sp>
      <p:sp>
        <p:nvSpPr>
          <p:cNvPr id="91" name="ZoneTexte 90">
            <a:extLst>
              <a:ext uri="{FF2B5EF4-FFF2-40B4-BE49-F238E27FC236}">
                <a16:creationId xmlns:a16="http://schemas.microsoft.com/office/drawing/2014/main" id="{E05ECEFC-DAA3-4560-B949-458A3ECBE4ED}"/>
              </a:ext>
            </a:extLst>
          </p:cNvPr>
          <p:cNvSpPr txBox="1"/>
          <p:nvPr/>
        </p:nvSpPr>
        <p:spPr>
          <a:xfrm>
            <a:off x="7873925" y="4639923"/>
            <a:ext cx="2921965" cy="584775"/>
          </a:xfrm>
          <a:prstGeom prst="rect">
            <a:avLst/>
          </a:prstGeom>
          <a:noFill/>
        </p:spPr>
        <p:txBody>
          <a:bodyPr wrap="square" rtlCol="0">
            <a:spAutoFit/>
          </a:bodyPr>
          <a:lstStyle/>
          <a:p>
            <a:pPr algn="ctr"/>
            <a:r>
              <a:rPr lang="fr-FR" sz="1600" dirty="0">
                <a:latin typeface="Abadi" panose="020B0604020104020204" pitchFamily="34" charset="0"/>
              </a:rPr>
              <a:t>Automobile</a:t>
            </a:r>
          </a:p>
          <a:p>
            <a:pPr algn="ctr"/>
            <a:r>
              <a:rPr lang="fr-FR" sz="1600" dirty="0">
                <a:latin typeface="Abadi" panose="020B0604020104020204" pitchFamily="34" charset="0"/>
              </a:rPr>
              <a:t>Pétrole</a:t>
            </a:r>
          </a:p>
        </p:txBody>
      </p:sp>
      <p:sp>
        <p:nvSpPr>
          <p:cNvPr id="92" name="ZoneTexte 91">
            <a:extLst>
              <a:ext uri="{FF2B5EF4-FFF2-40B4-BE49-F238E27FC236}">
                <a16:creationId xmlns:a16="http://schemas.microsoft.com/office/drawing/2014/main" id="{BFD88578-5753-401D-8524-2B1F099E86FF}"/>
              </a:ext>
            </a:extLst>
          </p:cNvPr>
          <p:cNvSpPr txBox="1"/>
          <p:nvPr/>
        </p:nvSpPr>
        <p:spPr>
          <a:xfrm>
            <a:off x="8083135" y="5362218"/>
            <a:ext cx="2464411" cy="584775"/>
          </a:xfrm>
          <a:prstGeom prst="rect">
            <a:avLst/>
          </a:prstGeom>
          <a:noFill/>
        </p:spPr>
        <p:txBody>
          <a:bodyPr wrap="square" rtlCol="0">
            <a:spAutoFit/>
          </a:bodyPr>
          <a:lstStyle/>
          <a:p>
            <a:pPr algn="ctr"/>
            <a:r>
              <a:rPr lang="fr-FR" sz="1600" dirty="0">
                <a:latin typeface="Abadi" panose="020B0604020104020204" pitchFamily="34" charset="0"/>
              </a:rPr>
              <a:t>Production audiovisuelle</a:t>
            </a:r>
          </a:p>
          <a:p>
            <a:pPr algn="ctr"/>
            <a:r>
              <a:rPr lang="fr-FR" sz="1600" dirty="0">
                <a:latin typeface="Abadi" panose="020B0604020104020204" pitchFamily="34" charset="0"/>
              </a:rPr>
              <a:t>Publicité</a:t>
            </a:r>
          </a:p>
        </p:txBody>
      </p:sp>
      <p:sp>
        <p:nvSpPr>
          <p:cNvPr id="93" name="Rectangle 92">
            <a:extLst>
              <a:ext uri="{FF2B5EF4-FFF2-40B4-BE49-F238E27FC236}">
                <a16:creationId xmlns:a16="http://schemas.microsoft.com/office/drawing/2014/main" id="{2BC0F92D-03B0-44A0-B61E-55F9BFADED8D}"/>
              </a:ext>
            </a:extLst>
          </p:cNvPr>
          <p:cNvSpPr/>
          <p:nvPr/>
        </p:nvSpPr>
        <p:spPr>
          <a:xfrm>
            <a:off x="7623160" y="4854949"/>
            <a:ext cx="364203" cy="523220"/>
          </a:xfrm>
          <a:prstGeom prst="rect">
            <a:avLst/>
          </a:prstGeom>
        </p:spPr>
        <p:txBody>
          <a:bodyPr wrap="none">
            <a:spAutoFit/>
          </a:bodyPr>
          <a:lstStyle/>
          <a:p>
            <a:pPr lvl="0" algn="ctr"/>
            <a:r>
              <a:rPr lang="fr-FR" sz="2800" b="1" dirty="0">
                <a:solidFill>
                  <a:srgbClr val="727272"/>
                </a:solidFill>
              </a:rPr>
              <a:t>_</a:t>
            </a:r>
          </a:p>
        </p:txBody>
      </p:sp>
      <p:cxnSp>
        <p:nvCxnSpPr>
          <p:cNvPr id="94" name="Connecteur droit 93">
            <a:extLst>
              <a:ext uri="{FF2B5EF4-FFF2-40B4-BE49-F238E27FC236}">
                <a16:creationId xmlns:a16="http://schemas.microsoft.com/office/drawing/2014/main" id="{B5B4E798-0C76-4447-9F37-4C2D497C81AD}"/>
              </a:ext>
            </a:extLst>
          </p:cNvPr>
          <p:cNvCxnSpPr>
            <a:cxnSpLocks/>
          </p:cNvCxnSpPr>
          <p:nvPr/>
        </p:nvCxnSpPr>
        <p:spPr>
          <a:xfrm flipV="1">
            <a:off x="5865087" y="2342954"/>
            <a:ext cx="0" cy="1620000"/>
          </a:xfrm>
          <a:prstGeom prst="line">
            <a:avLst/>
          </a:prstGeom>
          <a:ln w="19050">
            <a:solidFill>
              <a:srgbClr val="F07D00"/>
            </a:solidFill>
          </a:ln>
        </p:spPr>
        <p:style>
          <a:lnRef idx="1">
            <a:schemeClr val="accent3"/>
          </a:lnRef>
          <a:fillRef idx="0">
            <a:schemeClr val="accent3"/>
          </a:fillRef>
          <a:effectRef idx="0">
            <a:schemeClr val="accent3"/>
          </a:effectRef>
          <a:fontRef idx="minor">
            <a:schemeClr val="tx1"/>
          </a:fontRef>
        </p:style>
      </p:cxnSp>
      <p:cxnSp>
        <p:nvCxnSpPr>
          <p:cNvPr id="95" name="Connecteur droit 94">
            <a:extLst>
              <a:ext uri="{FF2B5EF4-FFF2-40B4-BE49-F238E27FC236}">
                <a16:creationId xmlns:a16="http://schemas.microsoft.com/office/drawing/2014/main" id="{8DAC2F7D-44B3-4F0F-9823-FE4F677EDDA3}"/>
              </a:ext>
            </a:extLst>
          </p:cNvPr>
          <p:cNvCxnSpPr>
            <a:cxnSpLocks/>
          </p:cNvCxnSpPr>
          <p:nvPr/>
        </p:nvCxnSpPr>
        <p:spPr>
          <a:xfrm flipV="1">
            <a:off x="10367911" y="2343394"/>
            <a:ext cx="0" cy="1620000"/>
          </a:xfrm>
          <a:prstGeom prst="line">
            <a:avLst/>
          </a:prstGeom>
          <a:ln w="19050">
            <a:solidFill>
              <a:srgbClr val="F07D00"/>
            </a:solidFill>
          </a:ln>
        </p:spPr>
        <p:style>
          <a:lnRef idx="1">
            <a:schemeClr val="accent3"/>
          </a:lnRef>
          <a:fillRef idx="0">
            <a:schemeClr val="accent3"/>
          </a:fillRef>
          <a:effectRef idx="0">
            <a:schemeClr val="accent3"/>
          </a:effectRef>
          <a:fontRef idx="minor">
            <a:schemeClr val="tx1"/>
          </a:fontRef>
        </p:style>
      </p:cxnSp>
      <p:sp>
        <p:nvSpPr>
          <p:cNvPr id="96" name="Ellipse 95">
            <a:extLst>
              <a:ext uri="{FF2B5EF4-FFF2-40B4-BE49-F238E27FC236}">
                <a16:creationId xmlns:a16="http://schemas.microsoft.com/office/drawing/2014/main" id="{699EF28D-A084-4CCA-A39F-B671B4F10B20}"/>
              </a:ext>
            </a:extLst>
          </p:cNvPr>
          <p:cNvSpPr/>
          <p:nvPr/>
        </p:nvSpPr>
        <p:spPr>
          <a:xfrm>
            <a:off x="10296861" y="3881654"/>
            <a:ext cx="144000" cy="144000"/>
          </a:xfrm>
          <a:prstGeom prst="ellipse">
            <a:avLst/>
          </a:prstGeom>
          <a:solidFill>
            <a:srgbClr val="F07D00"/>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fr-FR">
              <a:latin typeface="Abadi" panose="020B0604020104020204" pitchFamily="34" charset="0"/>
            </a:endParaRPr>
          </a:p>
        </p:txBody>
      </p:sp>
      <p:sp>
        <p:nvSpPr>
          <p:cNvPr id="97" name="ZoneTexte 96">
            <a:extLst>
              <a:ext uri="{FF2B5EF4-FFF2-40B4-BE49-F238E27FC236}">
                <a16:creationId xmlns:a16="http://schemas.microsoft.com/office/drawing/2014/main" id="{2280DCF9-7D1F-4958-9030-6EB5470C8701}"/>
              </a:ext>
            </a:extLst>
          </p:cNvPr>
          <p:cNvSpPr txBox="1"/>
          <p:nvPr/>
        </p:nvSpPr>
        <p:spPr>
          <a:xfrm>
            <a:off x="10398398" y="2299881"/>
            <a:ext cx="1403491" cy="1384995"/>
          </a:xfrm>
          <a:prstGeom prst="rect">
            <a:avLst/>
          </a:prstGeom>
          <a:noFill/>
        </p:spPr>
        <p:txBody>
          <a:bodyPr wrap="square" rtlCol="0">
            <a:spAutoFit/>
          </a:bodyPr>
          <a:lstStyle/>
          <a:p>
            <a:r>
              <a:rPr lang="fr-FR" sz="1050" dirty="0">
                <a:latin typeface="Abadi" panose="020B0604020104020204" pitchFamily="34" charset="0"/>
              </a:rPr>
              <a:t>France : reprise sur site à 100%</a:t>
            </a:r>
          </a:p>
          <a:p>
            <a:endParaRPr lang="fr-FR" sz="1050" dirty="0">
              <a:latin typeface="Abadi" panose="020B0604020104020204" pitchFamily="34" charset="0"/>
            </a:endParaRPr>
          </a:p>
          <a:p>
            <a:r>
              <a:rPr lang="fr-FR" sz="1050" dirty="0">
                <a:latin typeface="Abadi" panose="020B0604020104020204" pitchFamily="34" charset="0"/>
              </a:rPr>
              <a:t>Equipes de production en heures supplémentaires et ponctuellement renforcées</a:t>
            </a:r>
          </a:p>
        </p:txBody>
      </p:sp>
      <p:sp>
        <p:nvSpPr>
          <p:cNvPr id="98" name="Rectangle 97">
            <a:extLst>
              <a:ext uri="{FF2B5EF4-FFF2-40B4-BE49-F238E27FC236}">
                <a16:creationId xmlns:a16="http://schemas.microsoft.com/office/drawing/2014/main" id="{D7B2604A-2FA6-466A-9F46-E95E112C90DA}"/>
              </a:ext>
            </a:extLst>
          </p:cNvPr>
          <p:cNvSpPr>
            <a:spLocks noChangeArrowheads="1"/>
          </p:cNvSpPr>
          <p:nvPr/>
        </p:nvSpPr>
        <p:spPr bwMode="auto">
          <a:xfrm>
            <a:off x="10278310" y="2000687"/>
            <a:ext cx="873957" cy="307777"/>
          </a:xfrm>
          <a:prstGeom prst="rect">
            <a:avLst/>
          </a:prstGeom>
          <a:noFill/>
          <a:ln>
            <a:noFill/>
          </a:ln>
          <a:extLst>
            <a:ext uri="{909E8E84-426E-40dd-AFC4-6F175D3DCCD1}">
              <a14:hiddenFill xmlns:lc="http://schemas.openxmlformats.org/drawingml/2006/lockedCanvas" xmlns:a14="http://schemas.microsoft.com/office/drawing/2010/main" xmlns="">
                <a:solidFill>
                  <a:srgbClr val="FFFFFF"/>
                </a:solidFill>
              </a14:hiddenFill>
            </a:ext>
            <a:ext uri="{91240B29-F687-4f45-9708-019B960494DF}">
              <a14:hiddenLine xmlns:lc="http://schemas.openxmlformats.org/drawingml/2006/lockedCanvas" xmlns:a14="http://schemas.microsoft.com/office/drawing/2010/main" xmlns="" w="9525">
                <a:solidFill>
                  <a:srgbClr val="000000"/>
                </a:solidFill>
                <a:miter lim="800000"/>
                <a:headEnd/>
                <a:tailEnd/>
              </a14:hiddenLine>
            </a:ext>
          </a:extLst>
        </p:spPr>
        <p:txBody>
          <a:bodyPr>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ct val="0"/>
              </a:spcBef>
            </a:pPr>
            <a:r>
              <a:rPr lang="fr-FR" altLang="fr-FR" sz="1400" dirty="0">
                <a:solidFill>
                  <a:schemeClr val="bg1"/>
                </a:solidFill>
                <a:highlight>
                  <a:srgbClr val="494948"/>
                </a:highlight>
                <a:latin typeface="Abadi" panose="020B0604020104020204" pitchFamily="34" charset="0"/>
              </a:rPr>
              <a:t>A ce jour</a:t>
            </a:r>
          </a:p>
        </p:txBody>
      </p:sp>
    </p:spTree>
    <p:extLst>
      <p:ext uri="{BB962C8B-B14F-4D97-AF65-F5344CB8AC3E}">
        <p14:creationId xmlns:p14="http://schemas.microsoft.com/office/powerpoint/2010/main" val="29782366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6D8B621-E4E1-472B-A1A6-8584E533A12C}"/>
              </a:ext>
            </a:extLst>
          </p:cNvPr>
          <p:cNvSpPr>
            <a:spLocks noGrp="1"/>
          </p:cNvSpPr>
          <p:nvPr>
            <p:ph type="title"/>
          </p:nvPr>
        </p:nvSpPr>
        <p:spPr/>
        <p:txBody>
          <a:bodyPr/>
          <a:lstStyle/>
          <a:p>
            <a:r>
              <a:rPr lang="fr-FR" dirty="0"/>
              <a:t>Des mesures rapides</a:t>
            </a:r>
          </a:p>
        </p:txBody>
      </p:sp>
      <p:sp>
        <p:nvSpPr>
          <p:cNvPr id="4" name="Espace réservé du pied de page 3">
            <a:extLst>
              <a:ext uri="{FF2B5EF4-FFF2-40B4-BE49-F238E27FC236}">
                <a16:creationId xmlns:a16="http://schemas.microsoft.com/office/drawing/2014/main" id="{731F90AC-D3FF-4BDA-8FD3-DD4404824470}"/>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B08B21B0-6541-42E5-B58F-46704CDF5C8D}"/>
              </a:ext>
            </a:extLst>
          </p:cNvPr>
          <p:cNvSpPr>
            <a:spLocks noGrp="1"/>
          </p:cNvSpPr>
          <p:nvPr>
            <p:ph type="sldNum" sz="quarter" idx="12"/>
          </p:nvPr>
        </p:nvSpPr>
        <p:spPr/>
        <p:txBody>
          <a:bodyPr/>
          <a:lstStyle/>
          <a:p>
            <a:fld id="{964486D4-D654-4480-BC70-181118A9BD87}" type="slidenum">
              <a:rPr lang="fr-FR" smtClean="0"/>
              <a:pPr/>
              <a:t>23</a:t>
            </a:fld>
            <a:endParaRPr lang="fr-FR" dirty="0"/>
          </a:p>
        </p:txBody>
      </p:sp>
      <p:sp>
        <p:nvSpPr>
          <p:cNvPr id="6" name="Espace réservé du texte 5">
            <a:extLst>
              <a:ext uri="{FF2B5EF4-FFF2-40B4-BE49-F238E27FC236}">
                <a16:creationId xmlns:a16="http://schemas.microsoft.com/office/drawing/2014/main" id="{3268A59C-7BEF-4256-95C2-CBC95FBED484}"/>
              </a:ext>
            </a:extLst>
          </p:cNvPr>
          <p:cNvSpPr>
            <a:spLocks noGrp="1"/>
          </p:cNvSpPr>
          <p:nvPr>
            <p:ph type="body" sz="quarter" idx="13"/>
          </p:nvPr>
        </p:nvSpPr>
        <p:spPr/>
        <p:txBody>
          <a:bodyPr/>
          <a:lstStyle/>
          <a:p>
            <a:endParaRPr lang="fr-FR"/>
          </a:p>
        </p:txBody>
      </p:sp>
      <p:sp>
        <p:nvSpPr>
          <p:cNvPr id="26" name="Rectangle 25">
            <a:extLst>
              <a:ext uri="{FF2B5EF4-FFF2-40B4-BE49-F238E27FC236}">
                <a16:creationId xmlns:a16="http://schemas.microsoft.com/office/drawing/2014/main" id="{6FA21F81-E78B-4A0F-815A-262779CCDE06}"/>
              </a:ext>
            </a:extLst>
          </p:cNvPr>
          <p:cNvSpPr/>
          <p:nvPr/>
        </p:nvSpPr>
        <p:spPr>
          <a:xfrm>
            <a:off x="1084412" y="1536041"/>
            <a:ext cx="2600288" cy="369332"/>
          </a:xfrm>
          <a:prstGeom prst="rect">
            <a:avLst/>
          </a:prstGeom>
        </p:spPr>
        <p:txBody>
          <a:bodyPr wrap="square">
            <a:spAutoFit/>
          </a:bodyPr>
          <a:lstStyle/>
          <a:p>
            <a:pPr algn="ctr"/>
            <a:r>
              <a:rPr lang="fr-FR" dirty="0">
                <a:solidFill>
                  <a:schemeClr val="bg1"/>
                </a:solidFill>
                <a:highlight>
                  <a:srgbClr val="494948"/>
                </a:highlight>
                <a:latin typeface="Abadi" panose="020B0604020104020204" pitchFamily="34" charset="0"/>
                <a:ea typeface="+mj-ea"/>
                <a:cs typeface="+mj-cs"/>
              </a:rPr>
              <a:t>Pour les collaborateurs</a:t>
            </a:r>
          </a:p>
        </p:txBody>
      </p:sp>
      <p:sp>
        <p:nvSpPr>
          <p:cNvPr id="31" name="Rectangle 30">
            <a:extLst>
              <a:ext uri="{FF2B5EF4-FFF2-40B4-BE49-F238E27FC236}">
                <a16:creationId xmlns:a16="http://schemas.microsoft.com/office/drawing/2014/main" id="{494A229D-025A-4B49-B29A-57D2ED85EFCB}"/>
              </a:ext>
            </a:extLst>
          </p:cNvPr>
          <p:cNvSpPr/>
          <p:nvPr/>
        </p:nvSpPr>
        <p:spPr>
          <a:xfrm>
            <a:off x="4795856" y="1346908"/>
            <a:ext cx="2600288" cy="646331"/>
          </a:xfrm>
          <a:prstGeom prst="rect">
            <a:avLst/>
          </a:prstGeom>
        </p:spPr>
        <p:txBody>
          <a:bodyPr wrap="square">
            <a:spAutoFit/>
          </a:bodyPr>
          <a:lstStyle/>
          <a:p>
            <a:pPr algn="ctr"/>
            <a:r>
              <a:rPr lang="fr-FR" dirty="0">
                <a:solidFill>
                  <a:schemeClr val="bg1"/>
                </a:solidFill>
                <a:highlight>
                  <a:srgbClr val="494948"/>
                </a:highlight>
                <a:latin typeface="Abadi" panose="020B0604020104020204" pitchFamily="34" charset="0"/>
                <a:ea typeface="+mj-ea"/>
                <a:cs typeface="+mj-cs"/>
              </a:rPr>
              <a:t>Pour l’adaptation aux conditions de marché</a:t>
            </a:r>
          </a:p>
        </p:txBody>
      </p:sp>
      <p:sp>
        <p:nvSpPr>
          <p:cNvPr id="34" name="Rectangle 33">
            <a:extLst>
              <a:ext uri="{FF2B5EF4-FFF2-40B4-BE49-F238E27FC236}">
                <a16:creationId xmlns:a16="http://schemas.microsoft.com/office/drawing/2014/main" id="{FBA2D4C6-4E5C-4A55-9998-E3EA5385FE28}"/>
              </a:ext>
            </a:extLst>
          </p:cNvPr>
          <p:cNvSpPr/>
          <p:nvPr/>
        </p:nvSpPr>
        <p:spPr>
          <a:xfrm>
            <a:off x="8593443" y="1536041"/>
            <a:ext cx="2600288" cy="369332"/>
          </a:xfrm>
          <a:prstGeom prst="rect">
            <a:avLst/>
          </a:prstGeom>
        </p:spPr>
        <p:txBody>
          <a:bodyPr wrap="square">
            <a:spAutoFit/>
          </a:bodyPr>
          <a:lstStyle/>
          <a:p>
            <a:pPr algn="ctr"/>
            <a:r>
              <a:rPr lang="fr-FR" dirty="0">
                <a:solidFill>
                  <a:schemeClr val="bg1"/>
                </a:solidFill>
                <a:highlight>
                  <a:srgbClr val="494948"/>
                </a:highlight>
                <a:latin typeface="Abadi" panose="020B0604020104020204" pitchFamily="34" charset="0"/>
                <a:ea typeface="+mj-ea"/>
                <a:cs typeface="+mj-cs"/>
              </a:rPr>
              <a:t>Pour préparer le rebond</a:t>
            </a:r>
          </a:p>
        </p:txBody>
      </p:sp>
      <p:sp>
        <p:nvSpPr>
          <p:cNvPr id="35" name="Rectangle 34">
            <a:extLst>
              <a:ext uri="{FF2B5EF4-FFF2-40B4-BE49-F238E27FC236}">
                <a16:creationId xmlns:a16="http://schemas.microsoft.com/office/drawing/2014/main" id="{F0036C0D-75CC-4F74-A5B5-D2F6980B9490}"/>
              </a:ext>
            </a:extLst>
          </p:cNvPr>
          <p:cNvSpPr/>
          <p:nvPr/>
        </p:nvSpPr>
        <p:spPr>
          <a:xfrm>
            <a:off x="710556" y="2109997"/>
            <a:ext cx="3348000" cy="3586709"/>
          </a:xfrm>
          <a:prstGeom prst="rect">
            <a:avLst/>
          </a:prstGeom>
          <a:ln w="6350">
            <a:solidFill>
              <a:srgbClr val="EAEAEB"/>
            </a:solidFill>
          </a:ln>
        </p:spPr>
        <p:txBody>
          <a:bodyPr wrap="square">
            <a:noAutofit/>
          </a:bodyPr>
          <a:lstStyle/>
          <a:p>
            <a:endParaRPr lang="fr-FR" sz="1400" dirty="0">
              <a:solidFill>
                <a:schemeClr val="bg1"/>
              </a:solidFill>
              <a:highlight>
                <a:srgbClr val="F07D00"/>
              </a:highlight>
              <a:latin typeface="Abadi" panose="020B0604020104020204" pitchFamily="34" charset="0"/>
              <a:ea typeface="+mj-ea"/>
              <a:cs typeface="+mj-cs"/>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Mesures de protection renforcées pour les équipes de production et logistiques sur le terrain </a:t>
            </a:r>
          </a:p>
          <a:p>
            <a:pPr marL="268288" lvl="1" indent="-228600">
              <a:lnSpc>
                <a:spcPct val="90000"/>
              </a:lnSpc>
              <a:spcBef>
                <a:spcPts val="500"/>
              </a:spcBef>
              <a:buClr>
                <a:srgbClr val="F07D00"/>
              </a:buClr>
              <a:buFont typeface="Wingdings" panose="05000000000000000000" pitchFamily="2" charset="2"/>
              <a:buChar cha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Systématisation du télétravail pour tous les collaborateurs non affectés à la production ou à la logistique</a:t>
            </a:r>
          </a:p>
          <a:p>
            <a:pPr marL="268288" lvl="1" indent="-228600">
              <a:lnSpc>
                <a:spcPct val="90000"/>
              </a:lnSpc>
              <a:spcBef>
                <a:spcPts val="500"/>
              </a:spcBef>
              <a:buClr>
                <a:srgbClr val="F07D00"/>
              </a:buClr>
              <a:buFont typeface="Wingdings" panose="05000000000000000000" pitchFamily="2" charset="2"/>
              <a:buChar cha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Des équipes commerciales en place via téléphone et outils numériques</a:t>
            </a:r>
          </a:p>
        </p:txBody>
      </p:sp>
      <p:sp>
        <p:nvSpPr>
          <p:cNvPr id="36" name="Rectangle 35">
            <a:extLst>
              <a:ext uri="{FF2B5EF4-FFF2-40B4-BE49-F238E27FC236}">
                <a16:creationId xmlns:a16="http://schemas.microsoft.com/office/drawing/2014/main" id="{B8DFD935-B420-4314-8198-BD406694AA5F}"/>
              </a:ext>
            </a:extLst>
          </p:cNvPr>
          <p:cNvSpPr/>
          <p:nvPr/>
        </p:nvSpPr>
        <p:spPr>
          <a:xfrm>
            <a:off x="4450790" y="2109997"/>
            <a:ext cx="3348000" cy="3586708"/>
          </a:xfrm>
          <a:prstGeom prst="rect">
            <a:avLst/>
          </a:prstGeom>
          <a:ln w="6350">
            <a:solidFill>
              <a:srgbClr val="EAEAEB"/>
            </a:solidFill>
          </a:ln>
        </p:spPr>
        <p:txBody>
          <a:bodyPr wrap="square">
            <a:noAutofit/>
          </a:bodyPr>
          <a:lstStyle/>
          <a:p>
            <a:pPr marL="39688" lvl="1">
              <a:lnSpc>
                <a:spcPct val="90000"/>
              </a:lnSpc>
              <a:spcBef>
                <a:spcPts val="500"/>
              </a:spcBef>
              <a:buClr>
                <a:srgbClr val="F07D00"/>
              </a:buCl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Limitation de la consommation de cash : reports de charges sociales et d’échéances de crédits-baux</a:t>
            </a:r>
          </a:p>
          <a:p>
            <a:pPr marL="268288" lvl="1" indent="-228600">
              <a:lnSpc>
                <a:spcPct val="90000"/>
              </a:lnSpc>
              <a:spcBef>
                <a:spcPts val="500"/>
              </a:spcBef>
              <a:buClr>
                <a:srgbClr val="F07D00"/>
              </a:buClr>
              <a:buFont typeface="Wingdings" panose="05000000000000000000" pitchFamily="2" charset="2"/>
              <a:buChar cha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Activité partielle</a:t>
            </a:r>
          </a:p>
          <a:p>
            <a:pPr marL="268288" lvl="1" indent="-228600">
              <a:lnSpc>
                <a:spcPct val="90000"/>
              </a:lnSpc>
              <a:spcBef>
                <a:spcPts val="500"/>
              </a:spcBef>
              <a:buClr>
                <a:srgbClr val="F07D00"/>
              </a:buClr>
              <a:buFont typeface="Wingdings" panose="05000000000000000000" pitchFamily="2" charset="2"/>
              <a:buChar cha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Limitation des dépenses non indispensables</a:t>
            </a:r>
          </a:p>
        </p:txBody>
      </p:sp>
      <p:sp>
        <p:nvSpPr>
          <p:cNvPr id="37" name="Rectangle 36">
            <a:extLst>
              <a:ext uri="{FF2B5EF4-FFF2-40B4-BE49-F238E27FC236}">
                <a16:creationId xmlns:a16="http://schemas.microsoft.com/office/drawing/2014/main" id="{60EEAE42-F5D3-4372-A7E0-71FC341639CF}"/>
              </a:ext>
            </a:extLst>
          </p:cNvPr>
          <p:cNvSpPr/>
          <p:nvPr/>
        </p:nvSpPr>
        <p:spPr>
          <a:xfrm>
            <a:off x="8191024" y="2109997"/>
            <a:ext cx="3348000" cy="3586707"/>
          </a:xfrm>
          <a:prstGeom prst="rect">
            <a:avLst/>
          </a:prstGeom>
          <a:ln w="6350">
            <a:solidFill>
              <a:srgbClr val="EAEAEB"/>
            </a:solidFill>
          </a:ln>
        </p:spPr>
        <p:txBody>
          <a:bodyPr wrap="square">
            <a:noAutofit/>
          </a:bodyPr>
          <a:lstStyle/>
          <a:p>
            <a:endParaRPr lang="fr-FR" sz="1400" dirty="0">
              <a:solidFill>
                <a:schemeClr val="bg1"/>
              </a:solidFill>
              <a:highlight>
                <a:srgbClr val="F07D00"/>
              </a:highlight>
              <a:latin typeface="Abadi" panose="020B0604020104020204" pitchFamily="34" charset="0"/>
              <a:ea typeface="+mj-ea"/>
              <a:cs typeface="+mj-cs"/>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Confirmation de la feuille de route R&amp;D</a:t>
            </a:r>
          </a:p>
          <a:p>
            <a:pPr marL="268288" lvl="1" indent="-228600">
              <a:lnSpc>
                <a:spcPct val="90000"/>
              </a:lnSpc>
              <a:spcBef>
                <a:spcPts val="500"/>
              </a:spcBef>
              <a:buClr>
                <a:srgbClr val="F07D00"/>
              </a:buClr>
              <a:buFont typeface="Wingdings" panose="05000000000000000000" pitchFamily="2" charset="2"/>
              <a:buChar cha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Maintien des investissements</a:t>
            </a:r>
          </a:p>
          <a:p>
            <a:pPr marL="268288" lvl="1" indent="-228600">
              <a:lnSpc>
                <a:spcPct val="90000"/>
              </a:lnSpc>
              <a:spcBef>
                <a:spcPts val="500"/>
              </a:spcBef>
              <a:buClr>
                <a:srgbClr val="F07D00"/>
              </a:buClr>
              <a:buFont typeface="Wingdings" panose="05000000000000000000" pitchFamily="2" charset="2"/>
              <a:buChar cha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Continuité de la production (commande Blade)</a:t>
            </a:r>
          </a:p>
          <a:p>
            <a:pPr marL="268288" lvl="1" indent="-228600">
              <a:lnSpc>
                <a:spcPct val="90000"/>
              </a:lnSpc>
              <a:spcBef>
                <a:spcPts val="500"/>
              </a:spcBef>
              <a:buClr>
                <a:srgbClr val="F07D00"/>
              </a:buClr>
              <a:buFont typeface="Wingdings" panose="05000000000000000000" pitchFamily="2" charset="2"/>
              <a:buChar cha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Initiation de relations commerciales avec des grands comptes</a:t>
            </a:r>
          </a:p>
          <a:p>
            <a:pPr marL="268288" lvl="1" indent="-228600">
              <a:lnSpc>
                <a:spcPct val="90000"/>
              </a:lnSpc>
              <a:spcBef>
                <a:spcPts val="500"/>
              </a:spcBef>
              <a:buClr>
                <a:srgbClr val="F07D00"/>
              </a:buClr>
              <a:buFont typeface="Wingdings" panose="05000000000000000000" pitchFamily="2" charset="2"/>
              <a:buChar char="§"/>
            </a:pPr>
            <a:endParaRPr lang="fr-FR" sz="1400" dirty="0">
              <a:solidFill>
                <a:srgbClr val="494948"/>
              </a:solidFill>
              <a:latin typeface="Abadi" panose="020B0604020104020204" pitchFamily="34" charset="0"/>
            </a:endParaRPr>
          </a:p>
          <a:p>
            <a:pPr marL="268288" lvl="1" indent="-228600">
              <a:lnSpc>
                <a:spcPct val="90000"/>
              </a:lnSpc>
              <a:spcBef>
                <a:spcPts val="5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Poursuite de l’intégration Boston Limited</a:t>
            </a:r>
          </a:p>
        </p:txBody>
      </p:sp>
    </p:spTree>
    <p:extLst>
      <p:ext uri="{BB962C8B-B14F-4D97-AF65-F5344CB8AC3E}">
        <p14:creationId xmlns:p14="http://schemas.microsoft.com/office/powerpoint/2010/main" val="5947073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AB0D1C8-367E-4788-8DFB-DB6A21DB0D4D}"/>
              </a:ext>
            </a:extLst>
          </p:cNvPr>
          <p:cNvSpPr>
            <a:spLocks noGrp="1"/>
          </p:cNvSpPr>
          <p:nvPr>
            <p:ph idx="1"/>
          </p:nvPr>
        </p:nvSpPr>
        <p:spPr>
          <a:xfrm>
            <a:off x="5627077" y="851340"/>
            <a:ext cx="6216580" cy="5325624"/>
          </a:xfrm>
        </p:spPr>
        <p:txBody>
          <a:bodyPr/>
          <a:lstStyle/>
          <a:p>
            <a:r>
              <a:rPr lang="fr-FR" b="1" dirty="0"/>
              <a:t>Profil</a:t>
            </a:r>
            <a:br>
              <a:rPr lang="fr-FR" b="1" dirty="0"/>
            </a:br>
            <a:r>
              <a:rPr lang="fr-FR" sz="1600" dirty="0"/>
              <a:t>Une proposition de valeur technologique établie - 3 enjeux pour accélérer </a:t>
            </a:r>
          </a:p>
          <a:p>
            <a:pPr marL="571500" marR="0" lvl="0" indent="-571500" algn="l" defTabSz="914400" rtl="0" eaLnBrk="1" fontAlgn="auto" latinLnBrk="0" hangingPunct="1">
              <a:lnSpc>
                <a:spcPct val="90000"/>
              </a:lnSpc>
              <a:spcBef>
                <a:spcPts val="1000"/>
              </a:spcBef>
              <a:spcAft>
                <a:spcPts val="0"/>
              </a:spcAft>
              <a:buClr>
                <a:srgbClr val="F07D00"/>
              </a:buClr>
              <a:buSzTx/>
              <a:buFont typeface="+mj-lt"/>
              <a:buAutoNum type="romanUcPeriod"/>
              <a:tabLst/>
              <a:defRPr/>
            </a:pPr>
            <a:r>
              <a:rPr kumimoji="0" lang="fr-FR" sz="2000" b="1"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t>Acquisition de Boston Limited</a:t>
            </a:r>
            <a:br>
              <a:rPr kumimoji="0" lang="fr-FR" sz="20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br>
            <a:r>
              <a:rPr kumimoji="0" lang="fr-FR" sz="1600" b="0" i="0" u="none" strike="noStrike" kern="1200" cap="none" spc="0" normalizeH="0" baseline="0" noProof="0" dirty="0">
                <a:ln>
                  <a:noFill/>
                </a:ln>
                <a:solidFill>
                  <a:srgbClr val="494948"/>
                </a:solidFill>
                <a:effectLst/>
                <a:uLnTx/>
                <a:uFillTx/>
                <a:latin typeface="Abadi" panose="020B0604020104020204" pitchFamily="34" charset="0"/>
                <a:ea typeface="+mn-ea"/>
                <a:cs typeface="+mn-cs"/>
              </a:rPr>
              <a:t>Un changement de dimension et une réponse aux enjeux prioritaires du Groupe</a:t>
            </a:r>
            <a:endParaRPr lang="fr-FR" dirty="0"/>
          </a:p>
          <a:p>
            <a:r>
              <a:rPr lang="fr-FR" b="1" dirty="0"/>
              <a:t>Premiers éléments financiers </a:t>
            </a:r>
            <a:br>
              <a:rPr lang="fr-FR" dirty="0"/>
            </a:br>
            <a:r>
              <a:rPr lang="fr-FR" sz="1600" dirty="0"/>
              <a:t>Résultats 2019-2020 estimés</a:t>
            </a:r>
          </a:p>
          <a:p>
            <a:r>
              <a:rPr lang="fr-FR" b="1" dirty="0"/>
              <a:t>Point de situation COVID19</a:t>
            </a:r>
          </a:p>
          <a:p>
            <a:r>
              <a:rPr lang="fr-FR" b="1" dirty="0">
                <a:solidFill>
                  <a:srgbClr val="F07D00"/>
                </a:solidFill>
              </a:rPr>
              <a:t>Perspectives</a:t>
            </a:r>
            <a:br>
              <a:rPr lang="fr-FR" dirty="0">
                <a:solidFill>
                  <a:srgbClr val="F07D00"/>
                </a:solidFill>
              </a:rPr>
            </a:br>
            <a:r>
              <a:rPr lang="fr-FR" sz="1600" dirty="0">
                <a:solidFill>
                  <a:srgbClr val="F07D00"/>
                </a:solidFill>
              </a:rPr>
              <a:t>Un plan d’actions focalisé sur la création de valeur</a:t>
            </a:r>
          </a:p>
        </p:txBody>
      </p:sp>
      <p:sp>
        <p:nvSpPr>
          <p:cNvPr id="5" name="Espace réservé du numéro de diapositive 4">
            <a:extLst>
              <a:ext uri="{FF2B5EF4-FFF2-40B4-BE49-F238E27FC236}">
                <a16:creationId xmlns:a16="http://schemas.microsoft.com/office/drawing/2014/main" id="{2B2A62E6-B0B0-4579-B9D6-583361D5D9EF}"/>
              </a:ext>
            </a:extLst>
          </p:cNvPr>
          <p:cNvSpPr>
            <a:spLocks noGrp="1"/>
          </p:cNvSpPr>
          <p:nvPr>
            <p:ph type="sldNum" sz="quarter" idx="12"/>
          </p:nvPr>
        </p:nvSpPr>
        <p:spPr/>
        <p:txBody>
          <a:bodyPr/>
          <a:lstStyle/>
          <a:p>
            <a:fld id="{964486D4-D654-4480-BC70-181118A9BD87}" type="slidenum">
              <a:rPr lang="fr-FR" smtClean="0"/>
              <a:pPr/>
              <a:t>24</a:t>
            </a:fld>
            <a:endParaRPr lang="fr-FR" dirty="0"/>
          </a:p>
        </p:txBody>
      </p:sp>
    </p:spTree>
    <p:extLst>
      <p:ext uri="{BB962C8B-B14F-4D97-AF65-F5344CB8AC3E}">
        <p14:creationId xmlns:p14="http://schemas.microsoft.com/office/powerpoint/2010/main" val="6701449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E458AD3E-B302-43F5-B39C-E23DAD09B094}"/>
              </a:ext>
            </a:extLst>
          </p:cNvPr>
          <p:cNvSpPr/>
          <p:nvPr/>
        </p:nvSpPr>
        <p:spPr>
          <a:xfrm>
            <a:off x="8019805" y="2413488"/>
            <a:ext cx="3120022" cy="3203541"/>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44CEDAC8-41B2-4ABC-9CA7-EA143FDB6A5E}"/>
              </a:ext>
            </a:extLst>
          </p:cNvPr>
          <p:cNvSpPr/>
          <p:nvPr/>
        </p:nvSpPr>
        <p:spPr>
          <a:xfrm>
            <a:off x="4411747" y="2413487"/>
            <a:ext cx="3432024" cy="3473507"/>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0" name="Rectangle 19">
            <a:extLst>
              <a:ext uri="{FF2B5EF4-FFF2-40B4-BE49-F238E27FC236}">
                <a16:creationId xmlns:a16="http://schemas.microsoft.com/office/drawing/2014/main" id="{EA9FDD0D-97DC-4A31-9C1A-489621B1B315}"/>
              </a:ext>
            </a:extLst>
          </p:cNvPr>
          <p:cNvSpPr/>
          <p:nvPr/>
        </p:nvSpPr>
        <p:spPr>
          <a:xfrm>
            <a:off x="1048181" y="2413489"/>
            <a:ext cx="3120022" cy="187983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 name="Titre 1">
            <a:extLst>
              <a:ext uri="{FF2B5EF4-FFF2-40B4-BE49-F238E27FC236}">
                <a16:creationId xmlns:a16="http://schemas.microsoft.com/office/drawing/2014/main" id="{483428ED-C959-4458-8D17-1A914F98BA5A}"/>
              </a:ext>
            </a:extLst>
          </p:cNvPr>
          <p:cNvSpPr>
            <a:spLocks noGrp="1"/>
          </p:cNvSpPr>
          <p:nvPr>
            <p:ph type="title"/>
          </p:nvPr>
        </p:nvSpPr>
        <p:spPr/>
        <p:txBody>
          <a:bodyPr/>
          <a:lstStyle/>
          <a:p>
            <a:r>
              <a:rPr lang="fr-FR" dirty="0" err="1"/>
              <a:t>Tranquil</a:t>
            </a:r>
            <a:r>
              <a:rPr lang="fr-FR" dirty="0"/>
              <a:t> PC : une intégration réussie, </a:t>
            </a:r>
            <a:br>
              <a:rPr lang="fr-FR" dirty="0"/>
            </a:br>
            <a:r>
              <a:rPr lang="fr-FR" dirty="0"/>
              <a:t>un succès confirmé</a:t>
            </a:r>
          </a:p>
        </p:txBody>
      </p:sp>
      <p:sp>
        <p:nvSpPr>
          <p:cNvPr id="4" name="Espace réservé du pied de page 3">
            <a:extLst>
              <a:ext uri="{FF2B5EF4-FFF2-40B4-BE49-F238E27FC236}">
                <a16:creationId xmlns:a16="http://schemas.microsoft.com/office/drawing/2014/main" id="{A23D4A75-F462-47FA-962D-6FADEF43DBFE}"/>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2B7CB141-88B8-41CE-BA39-1B1C48940E5C}"/>
              </a:ext>
            </a:extLst>
          </p:cNvPr>
          <p:cNvSpPr>
            <a:spLocks noGrp="1"/>
          </p:cNvSpPr>
          <p:nvPr>
            <p:ph type="sldNum" sz="quarter" idx="12"/>
          </p:nvPr>
        </p:nvSpPr>
        <p:spPr/>
        <p:txBody>
          <a:bodyPr/>
          <a:lstStyle/>
          <a:p>
            <a:fld id="{964486D4-D654-4480-BC70-181118A9BD87}" type="slidenum">
              <a:rPr lang="fr-FR" smtClean="0"/>
              <a:pPr/>
              <a:t>25</a:t>
            </a:fld>
            <a:endParaRPr lang="fr-FR" dirty="0"/>
          </a:p>
        </p:txBody>
      </p:sp>
      <p:sp>
        <p:nvSpPr>
          <p:cNvPr id="6" name="Espace réservé du texte 5">
            <a:extLst>
              <a:ext uri="{FF2B5EF4-FFF2-40B4-BE49-F238E27FC236}">
                <a16:creationId xmlns:a16="http://schemas.microsoft.com/office/drawing/2014/main" id="{B0BC19C2-A162-458E-9539-4558095A57DF}"/>
              </a:ext>
            </a:extLst>
          </p:cNvPr>
          <p:cNvSpPr>
            <a:spLocks noGrp="1"/>
          </p:cNvSpPr>
          <p:nvPr>
            <p:ph type="body" sz="quarter" idx="13"/>
          </p:nvPr>
        </p:nvSpPr>
        <p:spPr/>
        <p:txBody>
          <a:bodyPr/>
          <a:lstStyle/>
          <a:p>
            <a:endParaRPr lang="fr-FR"/>
          </a:p>
        </p:txBody>
      </p:sp>
      <p:sp>
        <p:nvSpPr>
          <p:cNvPr id="12" name="ZoneTexte 11">
            <a:extLst>
              <a:ext uri="{FF2B5EF4-FFF2-40B4-BE49-F238E27FC236}">
                <a16:creationId xmlns:a16="http://schemas.microsoft.com/office/drawing/2014/main" id="{F7C6371F-6862-4E1B-85B5-2BF4EA1BA0B9}"/>
              </a:ext>
            </a:extLst>
          </p:cNvPr>
          <p:cNvSpPr txBox="1"/>
          <p:nvPr/>
        </p:nvSpPr>
        <p:spPr>
          <a:xfrm>
            <a:off x="1050625" y="2498478"/>
            <a:ext cx="3117578" cy="1677382"/>
          </a:xfrm>
          <a:prstGeom prst="rect">
            <a:avLst/>
          </a:prstGeom>
          <a:noFill/>
        </p:spPr>
        <p:txBody>
          <a:bodyPr wrap="square" rtlCol="0">
            <a:spAutoFit/>
          </a:bodyPr>
          <a:lstStyle/>
          <a:p>
            <a:r>
              <a:rPr lang="fr-FR" sz="1400" dirty="0">
                <a:latin typeface="Abadi" panose="020B0604020104020204" pitchFamily="34" charset="0"/>
              </a:rPr>
              <a:t>Acquisition réalisée en avril 2018</a:t>
            </a:r>
          </a:p>
          <a:p>
            <a:endParaRPr lang="fr-FR" sz="1400" dirty="0">
              <a:latin typeface="Abadi" panose="020B0604020104020204" pitchFamily="34" charset="0"/>
            </a:endParaRPr>
          </a:p>
          <a:p>
            <a:r>
              <a:rPr lang="fr-FR" sz="1400" dirty="0">
                <a:latin typeface="Abadi" panose="020B0604020104020204" pitchFamily="34" charset="0"/>
              </a:rPr>
              <a:t>Progrès à date :</a:t>
            </a:r>
          </a:p>
          <a:p>
            <a:pPr marL="179388" indent="-179388">
              <a:buFont typeface="Wingdings" panose="05000000000000000000" pitchFamily="2" charset="2"/>
              <a:buChar char="§"/>
            </a:pPr>
            <a:r>
              <a:rPr lang="fr-FR" sz="1100" dirty="0">
                <a:solidFill>
                  <a:schemeClr val="tx1">
                    <a:lumMod val="50000"/>
                    <a:lumOff val="50000"/>
                  </a:schemeClr>
                </a:solidFill>
                <a:latin typeface="Abadi" panose="020B0604020104020204" pitchFamily="34" charset="0"/>
              </a:rPr>
              <a:t>Equipement de production : +30%</a:t>
            </a:r>
          </a:p>
          <a:p>
            <a:pPr marL="179388" indent="-179388">
              <a:buFont typeface="Wingdings" panose="05000000000000000000" pitchFamily="2" charset="2"/>
              <a:buChar char="§"/>
            </a:pPr>
            <a:r>
              <a:rPr lang="fr-FR" sz="1100" dirty="0">
                <a:solidFill>
                  <a:schemeClr val="tx1">
                    <a:lumMod val="50000"/>
                    <a:lumOff val="50000"/>
                  </a:schemeClr>
                </a:solidFill>
                <a:latin typeface="Abadi" panose="020B0604020104020204" pitchFamily="34" charset="0"/>
              </a:rPr>
              <a:t>Equipe : x2</a:t>
            </a:r>
            <a:r>
              <a:rPr lang="fr-FR" sz="1100" baseline="30000" dirty="0">
                <a:solidFill>
                  <a:schemeClr val="tx1">
                    <a:lumMod val="50000"/>
                    <a:lumOff val="50000"/>
                  </a:schemeClr>
                </a:solidFill>
                <a:latin typeface="Abadi" panose="020B0604020104020204" pitchFamily="34" charset="0"/>
              </a:rPr>
              <a:t>+</a:t>
            </a:r>
          </a:p>
          <a:p>
            <a:pPr marL="179388" indent="-179388">
              <a:buFont typeface="Wingdings" panose="05000000000000000000" pitchFamily="2" charset="2"/>
              <a:buChar char="§"/>
            </a:pPr>
            <a:r>
              <a:rPr lang="fr-FR" sz="1100" dirty="0">
                <a:solidFill>
                  <a:schemeClr val="tx1">
                    <a:lumMod val="50000"/>
                    <a:lumOff val="50000"/>
                  </a:schemeClr>
                </a:solidFill>
                <a:latin typeface="Abadi" panose="020B0604020104020204" pitchFamily="34" charset="0"/>
              </a:rPr>
              <a:t>Certification ISO 9001 en septembre 2019</a:t>
            </a:r>
          </a:p>
          <a:p>
            <a:endParaRPr lang="fr-FR" sz="1400" dirty="0">
              <a:latin typeface="Abadi" panose="020B0604020104020204" pitchFamily="34" charset="0"/>
            </a:endParaRPr>
          </a:p>
          <a:p>
            <a:r>
              <a:rPr lang="fr-FR" sz="1400" dirty="0">
                <a:latin typeface="Abadi" panose="020B0604020104020204" pitchFamily="34" charset="0"/>
              </a:rPr>
              <a:t>Pas d’équipe commerciale dédiée</a:t>
            </a:r>
          </a:p>
        </p:txBody>
      </p:sp>
      <p:sp>
        <p:nvSpPr>
          <p:cNvPr id="14" name="ZoneTexte 13">
            <a:extLst>
              <a:ext uri="{FF2B5EF4-FFF2-40B4-BE49-F238E27FC236}">
                <a16:creationId xmlns:a16="http://schemas.microsoft.com/office/drawing/2014/main" id="{5A31341C-133B-4872-A78A-F95CE4A1EA66}"/>
              </a:ext>
            </a:extLst>
          </p:cNvPr>
          <p:cNvSpPr txBox="1"/>
          <p:nvPr/>
        </p:nvSpPr>
        <p:spPr>
          <a:xfrm>
            <a:off x="8014772" y="2504697"/>
            <a:ext cx="3258360" cy="3046988"/>
          </a:xfrm>
          <a:prstGeom prst="rect">
            <a:avLst/>
          </a:prstGeom>
          <a:noFill/>
        </p:spPr>
        <p:txBody>
          <a:bodyPr wrap="square" rtlCol="0">
            <a:spAutoFit/>
          </a:bodyPr>
          <a:lstStyle>
            <a:defPPr>
              <a:defRPr lang="fr-FR"/>
            </a:defPPr>
            <a:lvl1pPr>
              <a:defRPr sz="1400">
                <a:latin typeface="Abadi" panose="020B0604020104020204" pitchFamily="34" charset="0"/>
              </a:defRPr>
            </a:lvl1pPr>
          </a:lstStyle>
          <a:p>
            <a:r>
              <a:rPr lang="fr-FR" dirty="0"/>
              <a:t>Nouveaux produits conçus en interne</a:t>
            </a:r>
          </a:p>
          <a:p>
            <a:endParaRPr lang="fr-FR" dirty="0"/>
          </a:p>
          <a:p>
            <a:r>
              <a:rPr lang="fr-FR" dirty="0"/>
              <a:t>Effort commercial accru</a:t>
            </a:r>
          </a:p>
          <a:p>
            <a:pPr marL="179388" indent="-179388">
              <a:buFont typeface="Wingdings" panose="05000000000000000000" pitchFamily="2" charset="2"/>
              <a:buChar char="§"/>
            </a:pPr>
            <a:r>
              <a:rPr lang="fr-FR" sz="1100" dirty="0">
                <a:solidFill>
                  <a:schemeClr val="tx1">
                    <a:lumMod val="50000"/>
                    <a:lumOff val="50000"/>
                  </a:schemeClr>
                </a:solidFill>
              </a:rPr>
              <a:t>Formation de tous les commerciaux</a:t>
            </a:r>
          </a:p>
          <a:p>
            <a:pPr marL="179388" indent="-179388">
              <a:buFont typeface="Wingdings" panose="05000000000000000000" pitchFamily="2" charset="2"/>
              <a:buChar char="§"/>
            </a:pPr>
            <a:r>
              <a:rPr lang="fr-FR" sz="1100" dirty="0">
                <a:solidFill>
                  <a:schemeClr val="tx1">
                    <a:lumMod val="50000"/>
                    <a:lumOff val="50000"/>
                  </a:schemeClr>
                </a:solidFill>
              </a:rPr>
              <a:t>Nouvelle politique de prix</a:t>
            </a:r>
          </a:p>
          <a:p>
            <a:pPr marL="179388" indent="-179388">
              <a:buFont typeface="Wingdings" panose="05000000000000000000" pitchFamily="2" charset="2"/>
              <a:buChar char="§"/>
            </a:pPr>
            <a:r>
              <a:rPr lang="fr-FR" sz="1100" dirty="0">
                <a:solidFill>
                  <a:schemeClr val="tx1">
                    <a:lumMod val="50000"/>
                    <a:lumOff val="50000"/>
                  </a:schemeClr>
                </a:solidFill>
              </a:rPr>
              <a:t>Logo et univers de marque redéfini</a:t>
            </a:r>
          </a:p>
          <a:p>
            <a:pPr marL="179388" indent="-179388">
              <a:buFont typeface="Wingdings" panose="05000000000000000000" pitchFamily="2" charset="2"/>
              <a:buChar char="§"/>
            </a:pPr>
            <a:r>
              <a:rPr lang="fr-FR" sz="1100" dirty="0">
                <a:solidFill>
                  <a:schemeClr val="tx1">
                    <a:lumMod val="50000"/>
                    <a:lumOff val="50000"/>
                  </a:schemeClr>
                </a:solidFill>
              </a:rPr>
              <a:t>Entrée au catalogue de Boston</a:t>
            </a:r>
          </a:p>
          <a:p>
            <a:pPr marL="179388" indent="-179388">
              <a:buFont typeface="Wingdings" panose="05000000000000000000" pitchFamily="2" charset="2"/>
              <a:buChar char="§"/>
            </a:pPr>
            <a:r>
              <a:rPr lang="fr-FR" sz="1100" dirty="0">
                <a:solidFill>
                  <a:schemeClr val="tx1">
                    <a:lumMod val="50000"/>
                    <a:lumOff val="50000"/>
                  </a:schemeClr>
                </a:solidFill>
              </a:rPr>
              <a:t>Elargissement du réseau de distribution à l’international</a:t>
            </a:r>
          </a:p>
          <a:p>
            <a:endParaRPr lang="fr-FR" dirty="0"/>
          </a:p>
          <a:p>
            <a:r>
              <a:rPr lang="fr-FR" dirty="0"/>
              <a:t>Certification ISO 14001 en préparation</a:t>
            </a:r>
          </a:p>
          <a:p>
            <a:r>
              <a:rPr lang="fr-FR" dirty="0"/>
              <a:t>Autres certifications produits à l’étude</a:t>
            </a:r>
          </a:p>
          <a:p>
            <a:endParaRPr lang="fr-FR" dirty="0"/>
          </a:p>
          <a:p>
            <a:r>
              <a:rPr lang="fr-FR" dirty="0"/>
              <a:t>Etudes en vue de la création d’un 2ème site de production</a:t>
            </a:r>
          </a:p>
        </p:txBody>
      </p:sp>
      <p:graphicFrame>
        <p:nvGraphicFramePr>
          <p:cNvPr id="15" name="Graphique 14">
            <a:extLst>
              <a:ext uri="{FF2B5EF4-FFF2-40B4-BE49-F238E27FC236}">
                <a16:creationId xmlns:a16="http://schemas.microsoft.com/office/drawing/2014/main" id="{65FD00C4-B153-409B-967D-1A480FD10641}"/>
              </a:ext>
            </a:extLst>
          </p:cNvPr>
          <p:cNvGraphicFramePr>
            <a:graphicFrameLocks/>
          </p:cNvGraphicFramePr>
          <p:nvPr>
            <p:extLst>
              <p:ext uri="{D42A27DB-BD31-4B8C-83A1-F6EECF244321}">
                <p14:modId xmlns:p14="http://schemas.microsoft.com/office/powerpoint/2010/main" val="2643667116"/>
              </p:ext>
            </p:extLst>
          </p:nvPr>
        </p:nvGraphicFramePr>
        <p:xfrm>
          <a:off x="4681183" y="2898506"/>
          <a:ext cx="2893152" cy="3058896"/>
        </p:xfrm>
        <a:graphic>
          <a:graphicData uri="http://schemas.openxmlformats.org/drawingml/2006/chart">
            <c:chart xmlns:c="http://schemas.openxmlformats.org/drawingml/2006/chart" xmlns:r="http://schemas.openxmlformats.org/officeDocument/2006/relationships" r:id="rId2"/>
          </a:graphicData>
        </a:graphic>
      </p:graphicFrame>
      <p:sp>
        <p:nvSpPr>
          <p:cNvPr id="16" name="ZoneTexte 15">
            <a:extLst>
              <a:ext uri="{FF2B5EF4-FFF2-40B4-BE49-F238E27FC236}">
                <a16:creationId xmlns:a16="http://schemas.microsoft.com/office/drawing/2014/main" id="{9004C6FB-4D04-49E4-9C11-D9BF95A1621D}"/>
              </a:ext>
            </a:extLst>
          </p:cNvPr>
          <p:cNvSpPr txBox="1"/>
          <p:nvPr/>
        </p:nvSpPr>
        <p:spPr>
          <a:xfrm>
            <a:off x="857905" y="1439890"/>
            <a:ext cx="10724495" cy="550247"/>
          </a:xfrm>
          <a:prstGeom prst="rightArrow">
            <a:avLst/>
          </a:prstGeom>
          <a:solidFill>
            <a:schemeClr val="bg1">
              <a:lumMod val="85000"/>
            </a:schemeClr>
          </a:solidFill>
        </p:spPr>
        <p:txBody>
          <a:bodyPr wrap="square" rtlCol="0">
            <a:spAutoFit/>
          </a:bodyPr>
          <a:lstStyle>
            <a:defPPr>
              <a:defRPr lang="fr-FR"/>
            </a:defPPr>
            <a:lvl1pPr algn="ctr">
              <a:defRPr sz="1200">
                <a:latin typeface="Abadi" panose="020B0604020104020204" pitchFamily="34" charset="0"/>
              </a:defRPr>
            </a:lvl1pPr>
          </a:lstStyle>
          <a:p>
            <a:endParaRPr lang="fr-FR" dirty="0"/>
          </a:p>
        </p:txBody>
      </p:sp>
      <p:sp>
        <p:nvSpPr>
          <p:cNvPr id="17" name="Rectangle 16">
            <a:extLst>
              <a:ext uri="{FF2B5EF4-FFF2-40B4-BE49-F238E27FC236}">
                <a16:creationId xmlns:a16="http://schemas.microsoft.com/office/drawing/2014/main" id="{D527826A-84DA-47E0-8DD2-B258C316AB44}"/>
              </a:ext>
            </a:extLst>
          </p:cNvPr>
          <p:cNvSpPr/>
          <p:nvPr/>
        </p:nvSpPr>
        <p:spPr>
          <a:xfrm>
            <a:off x="857836" y="1845359"/>
            <a:ext cx="3500713" cy="390945"/>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200" dirty="0">
                <a:solidFill>
                  <a:schemeClr val="tx1">
                    <a:lumMod val="75000"/>
                    <a:lumOff val="25000"/>
                  </a:schemeClr>
                </a:solidFill>
                <a:latin typeface="Abadi" panose="020B0604020104020204" pitchFamily="34" charset="0"/>
              </a:rPr>
              <a:t>2018 - 2019</a:t>
            </a:r>
          </a:p>
        </p:txBody>
      </p:sp>
      <p:sp>
        <p:nvSpPr>
          <p:cNvPr id="18" name="Rectangle 17">
            <a:extLst>
              <a:ext uri="{FF2B5EF4-FFF2-40B4-BE49-F238E27FC236}">
                <a16:creationId xmlns:a16="http://schemas.microsoft.com/office/drawing/2014/main" id="{1E41EA1B-9DB8-4F5D-9D0F-D3A58C9DEA72}"/>
              </a:ext>
            </a:extLst>
          </p:cNvPr>
          <p:cNvSpPr/>
          <p:nvPr/>
        </p:nvSpPr>
        <p:spPr>
          <a:xfrm>
            <a:off x="4360737" y="1845823"/>
            <a:ext cx="3500713" cy="390945"/>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200" dirty="0">
                <a:solidFill>
                  <a:schemeClr val="tx1">
                    <a:lumMod val="75000"/>
                    <a:lumOff val="25000"/>
                  </a:schemeClr>
                </a:solidFill>
                <a:latin typeface="Abadi" panose="020B0604020104020204" pitchFamily="34" charset="0"/>
              </a:rPr>
              <a:t>A CE JOUR</a:t>
            </a:r>
          </a:p>
        </p:txBody>
      </p:sp>
      <p:sp>
        <p:nvSpPr>
          <p:cNvPr id="19" name="Rectangle 18">
            <a:extLst>
              <a:ext uri="{FF2B5EF4-FFF2-40B4-BE49-F238E27FC236}">
                <a16:creationId xmlns:a16="http://schemas.microsoft.com/office/drawing/2014/main" id="{EA08479A-A4A2-44A7-81E9-7938D8648D08}"/>
              </a:ext>
            </a:extLst>
          </p:cNvPr>
          <p:cNvSpPr/>
          <p:nvPr/>
        </p:nvSpPr>
        <p:spPr>
          <a:xfrm>
            <a:off x="7863637" y="1845359"/>
            <a:ext cx="3444331" cy="390945"/>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200" dirty="0">
                <a:solidFill>
                  <a:schemeClr val="tx1">
                    <a:lumMod val="75000"/>
                    <a:lumOff val="25000"/>
                  </a:schemeClr>
                </a:solidFill>
                <a:latin typeface="Abadi" panose="020B0604020104020204" pitchFamily="34" charset="0"/>
              </a:rPr>
              <a:t>TRAVAIL EN COURS ET PERSPECTIVES</a:t>
            </a:r>
          </a:p>
        </p:txBody>
      </p:sp>
      <p:sp>
        <p:nvSpPr>
          <p:cNvPr id="21" name="Rectangle 20">
            <a:extLst>
              <a:ext uri="{FF2B5EF4-FFF2-40B4-BE49-F238E27FC236}">
                <a16:creationId xmlns:a16="http://schemas.microsoft.com/office/drawing/2014/main" id="{1EAB8131-1BB9-4899-821B-BA7E60C85291}"/>
              </a:ext>
            </a:extLst>
          </p:cNvPr>
          <p:cNvSpPr/>
          <p:nvPr/>
        </p:nvSpPr>
        <p:spPr>
          <a:xfrm>
            <a:off x="4536526" y="2530181"/>
            <a:ext cx="3182466" cy="261610"/>
          </a:xfrm>
          <a:prstGeom prst="rect">
            <a:avLst/>
          </a:prstGeom>
          <a:solidFill>
            <a:schemeClr val="bg1">
              <a:lumMod val="95000"/>
            </a:schemeClr>
          </a:solidFill>
        </p:spPr>
        <p:txBody>
          <a:bodyPr wrap="square">
            <a:spAutoFit/>
          </a:bodyPr>
          <a:lstStyle/>
          <a:p>
            <a:pPr algn="ctr"/>
            <a:r>
              <a:rPr lang="en-GB" sz="1100" dirty="0">
                <a:latin typeface="Abadi" panose="020B0604020104020204" pitchFamily="34" charset="0"/>
              </a:rPr>
              <a:t>Evolution du </a:t>
            </a:r>
            <a:r>
              <a:rPr lang="en-GB" sz="1100" dirty="0" err="1">
                <a:latin typeface="Abadi" panose="020B0604020104020204" pitchFamily="34" charset="0"/>
              </a:rPr>
              <a:t>chiffre</a:t>
            </a:r>
            <a:r>
              <a:rPr lang="en-GB" sz="1100" dirty="0">
                <a:latin typeface="Abadi" panose="020B0604020104020204" pitchFamily="34" charset="0"/>
              </a:rPr>
              <a:t> </a:t>
            </a:r>
            <a:r>
              <a:rPr lang="en-GB" sz="1100" dirty="0" err="1">
                <a:latin typeface="Abadi" panose="020B0604020104020204" pitchFamily="34" charset="0"/>
              </a:rPr>
              <a:t>d’affaires</a:t>
            </a:r>
            <a:r>
              <a:rPr lang="en-GB" sz="1100" dirty="0">
                <a:latin typeface="Abadi" panose="020B0604020104020204" pitchFamily="34" charset="0"/>
              </a:rPr>
              <a:t> </a:t>
            </a:r>
            <a:r>
              <a:rPr lang="fr-FR" sz="1100" b="1" dirty="0" err="1">
                <a:latin typeface="Abadi" panose="020B0604020104020204" pitchFamily="34" charset="0"/>
              </a:rPr>
              <a:t>Tranquil</a:t>
            </a:r>
            <a:r>
              <a:rPr lang="fr-FR" sz="1100" b="1" dirty="0">
                <a:latin typeface="Abadi" panose="020B0604020104020204" pitchFamily="34" charset="0"/>
              </a:rPr>
              <a:t> PC (en m£)</a:t>
            </a:r>
            <a:endParaRPr lang="fr-FR" sz="1100" i="1" dirty="0">
              <a:latin typeface="Abadi" panose="020B0604020104020204" pitchFamily="34" charset="0"/>
            </a:endParaRPr>
          </a:p>
        </p:txBody>
      </p:sp>
      <p:sp>
        <p:nvSpPr>
          <p:cNvPr id="24" name="ZoneTexte 23">
            <a:extLst>
              <a:ext uri="{FF2B5EF4-FFF2-40B4-BE49-F238E27FC236}">
                <a16:creationId xmlns:a16="http://schemas.microsoft.com/office/drawing/2014/main" id="{5FC3BD3C-7BE6-4534-9C51-656EC1B55FCC}"/>
              </a:ext>
            </a:extLst>
          </p:cNvPr>
          <p:cNvSpPr txBox="1"/>
          <p:nvPr/>
        </p:nvSpPr>
        <p:spPr>
          <a:xfrm>
            <a:off x="6748031" y="5388991"/>
            <a:ext cx="747920" cy="415498"/>
          </a:xfrm>
          <a:prstGeom prst="rect">
            <a:avLst/>
          </a:prstGeom>
          <a:solidFill>
            <a:schemeClr val="bg1"/>
          </a:solidFill>
        </p:spPr>
        <p:txBody>
          <a:bodyPr wrap="square">
            <a:spAutoFit/>
          </a:bodyPr>
          <a:lstStyle/>
          <a:p>
            <a:pPr algn="ctr"/>
            <a:r>
              <a:rPr kumimoji="0" lang="fr-FR" sz="1050" b="0" i="0" u="none" strike="noStrike" kern="1200" cap="none" spc="0" normalizeH="0" baseline="0" noProof="0" dirty="0">
                <a:ln>
                  <a:noFill/>
                </a:ln>
                <a:solidFill>
                  <a:schemeClr val="tx1">
                    <a:lumMod val="65000"/>
                    <a:lumOff val="35000"/>
                  </a:schemeClr>
                </a:solidFill>
                <a:effectLst/>
                <a:uLnTx/>
                <a:uFillTx/>
                <a:latin typeface="Abadi" panose="020B0604020104020204" pitchFamily="34" charset="0"/>
                <a:ea typeface="+mn-ea"/>
                <a:cs typeface="+mn-cs"/>
              </a:rPr>
              <a:t>Q1</a:t>
            </a:r>
          </a:p>
          <a:p>
            <a:pPr algn="ctr"/>
            <a:r>
              <a:rPr lang="fr-FR" sz="1050" dirty="0">
                <a:solidFill>
                  <a:schemeClr val="tx1">
                    <a:lumMod val="65000"/>
                    <a:lumOff val="35000"/>
                  </a:schemeClr>
                </a:solidFill>
                <a:latin typeface="Abadi" panose="020B0604020104020204" pitchFamily="34" charset="0"/>
              </a:rPr>
              <a:t>2020-21</a:t>
            </a:r>
            <a:endParaRPr lang="en-GB" sz="1050" dirty="0">
              <a:solidFill>
                <a:schemeClr val="tx1">
                  <a:lumMod val="65000"/>
                  <a:lumOff val="35000"/>
                </a:schemeClr>
              </a:solidFill>
            </a:endParaRPr>
          </a:p>
        </p:txBody>
      </p:sp>
    </p:spTree>
    <p:extLst>
      <p:ext uri="{BB962C8B-B14F-4D97-AF65-F5344CB8AC3E}">
        <p14:creationId xmlns:p14="http://schemas.microsoft.com/office/powerpoint/2010/main" val="7228980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B5D4CE0-EA2E-44B7-A15B-E82D6C3B1B52}"/>
              </a:ext>
            </a:extLst>
          </p:cNvPr>
          <p:cNvSpPr>
            <a:spLocks noGrp="1"/>
          </p:cNvSpPr>
          <p:nvPr>
            <p:ph type="ftr" sz="quarter" idx="11"/>
          </p:nvPr>
        </p:nvSpPr>
        <p:spPr/>
        <p:txBody>
          <a:bodyPr/>
          <a:lstStyle/>
          <a:p>
            <a:r>
              <a:rPr lang="fr-FR" dirty="0"/>
              <a:t>Résultats annuels 2019-20</a:t>
            </a:r>
            <a:endParaRPr lang="en-GB" dirty="0"/>
          </a:p>
        </p:txBody>
      </p:sp>
      <p:sp>
        <p:nvSpPr>
          <p:cNvPr id="5" name="Espace réservé du numéro de diapositive 4">
            <a:extLst>
              <a:ext uri="{FF2B5EF4-FFF2-40B4-BE49-F238E27FC236}">
                <a16:creationId xmlns:a16="http://schemas.microsoft.com/office/drawing/2014/main" id="{C75ACD28-841F-42E7-A150-DE1F75C53B6E}"/>
              </a:ext>
            </a:extLst>
          </p:cNvPr>
          <p:cNvSpPr>
            <a:spLocks noGrp="1"/>
          </p:cNvSpPr>
          <p:nvPr>
            <p:ph type="sldNum" sz="quarter" idx="12"/>
          </p:nvPr>
        </p:nvSpPr>
        <p:spPr/>
        <p:txBody>
          <a:bodyPr/>
          <a:lstStyle/>
          <a:p>
            <a:fld id="{964486D4-D654-4480-BC70-181118A9BD87}" type="slidenum">
              <a:rPr lang="fr-FR" smtClean="0"/>
              <a:pPr/>
              <a:t>26</a:t>
            </a:fld>
            <a:endParaRPr lang="fr-FR" dirty="0"/>
          </a:p>
        </p:txBody>
      </p:sp>
      <p:sp>
        <p:nvSpPr>
          <p:cNvPr id="10" name="Titre 3">
            <a:extLst>
              <a:ext uri="{FF2B5EF4-FFF2-40B4-BE49-F238E27FC236}">
                <a16:creationId xmlns:a16="http://schemas.microsoft.com/office/drawing/2014/main" id="{0DF84FFA-A050-40FB-8E53-A5F0E4A8A314}"/>
              </a:ext>
            </a:extLst>
          </p:cNvPr>
          <p:cNvSpPr txBox="1">
            <a:spLocks/>
          </p:cNvSpPr>
          <p:nvPr/>
        </p:nvSpPr>
        <p:spPr>
          <a:xfrm>
            <a:off x="857905" y="461947"/>
            <a:ext cx="10856843" cy="654050"/>
          </a:xfrm>
          <a:prstGeom prst="rect">
            <a:avLst/>
          </a:prstGeom>
        </p:spPr>
        <p:txBody>
          <a:bodyPr/>
          <a:lstStyle>
            <a:lvl1pPr algn="l" defTabSz="914400" rtl="0" eaLnBrk="1" latinLnBrk="0" hangingPunct="1">
              <a:lnSpc>
                <a:spcPct val="90000"/>
              </a:lnSpc>
              <a:spcBef>
                <a:spcPct val="0"/>
              </a:spcBef>
              <a:buNone/>
              <a:defRPr sz="3600" kern="1200">
                <a:solidFill>
                  <a:srgbClr val="F07D00"/>
                </a:solidFill>
                <a:latin typeface="Abadi" panose="020B0604020104020204" pitchFamily="34" charset="0"/>
                <a:ea typeface="+mj-ea"/>
                <a:cs typeface="+mj-cs"/>
              </a:defRPr>
            </a:lvl1pPr>
          </a:lstStyle>
          <a:p>
            <a:pPr lvl="0" algn="ctr">
              <a:spcBef>
                <a:spcPts val="1000"/>
              </a:spcBef>
            </a:pPr>
            <a:r>
              <a:rPr lang="en-GB" dirty="0" err="1"/>
              <a:t>Intégration</a:t>
            </a:r>
            <a:r>
              <a:rPr lang="en-GB" dirty="0"/>
              <a:t> des </a:t>
            </a:r>
            <a:r>
              <a:rPr lang="en-GB" dirty="0" err="1"/>
              <a:t>équipes</a:t>
            </a:r>
            <a:r>
              <a:rPr lang="en-GB" dirty="0"/>
              <a:t> de Boston Limited</a:t>
            </a:r>
          </a:p>
        </p:txBody>
      </p:sp>
      <p:pic>
        <p:nvPicPr>
          <p:cNvPr id="18" name="Image 17">
            <a:extLst>
              <a:ext uri="{FF2B5EF4-FFF2-40B4-BE49-F238E27FC236}">
                <a16:creationId xmlns:a16="http://schemas.microsoft.com/office/drawing/2014/main" id="{917BE476-C357-44BD-ADA1-1375311A0909}"/>
              </a:ext>
            </a:extLst>
          </p:cNvPr>
          <p:cNvPicPr>
            <a:picLocks noChangeAspect="1"/>
          </p:cNvPicPr>
          <p:nvPr/>
        </p:nvPicPr>
        <p:blipFill>
          <a:blip r:embed="rId2">
            <a:biLevel thresh="75000"/>
            <a:extLst>
              <a:ext uri="{28A0092B-C50C-407E-A947-70E740481C1C}">
                <a14:useLocalDpi xmlns:a14="http://schemas.microsoft.com/office/drawing/2010/main" val="0"/>
              </a:ext>
            </a:extLst>
          </a:blip>
          <a:stretch>
            <a:fillRect/>
          </a:stretch>
        </p:blipFill>
        <p:spPr>
          <a:xfrm>
            <a:off x="2005505" y="1259937"/>
            <a:ext cx="410959" cy="410959"/>
          </a:xfrm>
          <a:prstGeom prst="rect">
            <a:avLst/>
          </a:prstGeom>
        </p:spPr>
      </p:pic>
      <p:pic>
        <p:nvPicPr>
          <p:cNvPr id="20" name="Image 19">
            <a:extLst>
              <a:ext uri="{FF2B5EF4-FFF2-40B4-BE49-F238E27FC236}">
                <a16:creationId xmlns:a16="http://schemas.microsoft.com/office/drawing/2014/main" id="{8CF014CC-C7FE-48E4-A9B3-1A59F6F8BD66}"/>
              </a:ext>
            </a:extLst>
          </p:cNvPr>
          <p:cNvPicPr>
            <a:picLocks noChangeAspect="1"/>
          </p:cNvPicPr>
          <p:nvPr/>
        </p:nvPicPr>
        <p:blipFill>
          <a:blip r:embed="rId3">
            <a:biLevel thresh="75000"/>
            <a:extLst>
              <a:ext uri="{28A0092B-C50C-407E-A947-70E740481C1C}">
                <a14:useLocalDpi xmlns:a14="http://schemas.microsoft.com/office/drawing/2010/main" val="0"/>
              </a:ext>
            </a:extLst>
          </a:blip>
          <a:stretch>
            <a:fillRect/>
          </a:stretch>
        </p:blipFill>
        <p:spPr>
          <a:xfrm>
            <a:off x="1959868" y="4042052"/>
            <a:ext cx="497260" cy="497260"/>
          </a:xfrm>
          <a:prstGeom prst="rect">
            <a:avLst/>
          </a:prstGeom>
        </p:spPr>
      </p:pic>
      <p:sp>
        <p:nvSpPr>
          <p:cNvPr id="24" name="ZoneTexte 23">
            <a:extLst>
              <a:ext uri="{FF2B5EF4-FFF2-40B4-BE49-F238E27FC236}">
                <a16:creationId xmlns:a16="http://schemas.microsoft.com/office/drawing/2014/main" id="{C7BDED39-B306-4537-BA51-5071A1F98849}"/>
              </a:ext>
            </a:extLst>
          </p:cNvPr>
          <p:cNvSpPr txBox="1"/>
          <p:nvPr/>
        </p:nvSpPr>
        <p:spPr>
          <a:xfrm>
            <a:off x="2459614" y="1392786"/>
            <a:ext cx="3232129" cy="338554"/>
          </a:xfrm>
          <a:prstGeom prst="rect">
            <a:avLst/>
          </a:prstGeom>
          <a:noFill/>
        </p:spPr>
        <p:txBody>
          <a:bodyPr wrap="square" rtlCol="0">
            <a:spAutoFit/>
          </a:bodyPr>
          <a:lstStyle/>
          <a:p>
            <a:r>
              <a:rPr lang="fr-FR" sz="1600" dirty="0">
                <a:solidFill>
                  <a:schemeClr val="bg1"/>
                </a:solidFill>
                <a:highlight>
                  <a:srgbClr val="494948"/>
                </a:highlight>
                <a:latin typeface="Abadi" panose="020B0604020104020204" pitchFamily="34" charset="0"/>
                <a:ea typeface="+mj-ea"/>
                <a:cs typeface="+mj-cs"/>
              </a:rPr>
              <a:t>Formation des commerciaux</a:t>
            </a:r>
          </a:p>
        </p:txBody>
      </p:sp>
      <p:sp>
        <p:nvSpPr>
          <p:cNvPr id="30" name="ZoneTexte 29">
            <a:extLst>
              <a:ext uri="{FF2B5EF4-FFF2-40B4-BE49-F238E27FC236}">
                <a16:creationId xmlns:a16="http://schemas.microsoft.com/office/drawing/2014/main" id="{B88E51D5-FAAC-4104-B04F-733F4A210D01}"/>
              </a:ext>
            </a:extLst>
          </p:cNvPr>
          <p:cNvSpPr txBox="1"/>
          <p:nvPr/>
        </p:nvSpPr>
        <p:spPr>
          <a:xfrm>
            <a:off x="2509340" y="4218135"/>
            <a:ext cx="768159" cy="338554"/>
          </a:xfrm>
          <a:prstGeom prst="rect">
            <a:avLst/>
          </a:prstGeom>
          <a:noFill/>
        </p:spPr>
        <p:txBody>
          <a:bodyPr wrap="square" rtlCol="0">
            <a:spAutoFit/>
          </a:bodyPr>
          <a:lstStyle>
            <a:defPPr>
              <a:defRPr lang="fr-FR"/>
            </a:defPPr>
            <a:lvl1pPr>
              <a:defRPr sz="1600">
                <a:solidFill>
                  <a:schemeClr val="bg1"/>
                </a:solidFill>
                <a:highlight>
                  <a:srgbClr val="494948"/>
                </a:highlight>
                <a:latin typeface="Abadi" panose="020B0604020104020204" pitchFamily="34" charset="0"/>
                <a:ea typeface="+mj-ea"/>
                <a:cs typeface="+mj-cs"/>
              </a:defRPr>
            </a:lvl1pPr>
          </a:lstStyle>
          <a:p>
            <a:r>
              <a:rPr lang="fr-FR" dirty="0"/>
              <a:t>Achats</a:t>
            </a:r>
          </a:p>
        </p:txBody>
      </p:sp>
      <p:pic>
        <p:nvPicPr>
          <p:cNvPr id="32" name="Image 31">
            <a:extLst>
              <a:ext uri="{FF2B5EF4-FFF2-40B4-BE49-F238E27FC236}">
                <a16:creationId xmlns:a16="http://schemas.microsoft.com/office/drawing/2014/main" id="{96A7B01C-A942-4636-B2E1-381BCF2E589E}"/>
              </a:ext>
            </a:extLst>
          </p:cNvPr>
          <p:cNvPicPr>
            <a:picLocks noChangeAspect="1"/>
          </p:cNvPicPr>
          <p:nvPr/>
        </p:nvPicPr>
        <p:blipFill>
          <a:blip r:embed="rId4">
            <a:biLevel thresh="75000"/>
            <a:extLst>
              <a:ext uri="{28A0092B-C50C-407E-A947-70E740481C1C}">
                <a14:useLocalDpi xmlns:a14="http://schemas.microsoft.com/office/drawing/2010/main" val="0"/>
              </a:ext>
            </a:extLst>
          </a:blip>
          <a:stretch>
            <a:fillRect/>
          </a:stretch>
        </p:blipFill>
        <p:spPr>
          <a:xfrm>
            <a:off x="2009820" y="2748083"/>
            <a:ext cx="452055" cy="452055"/>
          </a:xfrm>
          <a:prstGeom prst="rect">
            <a:avLst/>
          </a:prstGeom>
        </p:spPr>
      </p:pic>
      <p:sp>
        <p:nvSpPr>
          <p:cNvPr id="33" name="ZoneTexte 32">
            <a:extLst>
              <a:ext uri="{FF2B5EF4-FFF2-40B4-BE49-F238E27FC236}">
                <a16:creationId xmlns:a16="http://schemas.microsoft.com/office/drawing/2014/main" id="{3E5A88D1-3D84-425D-8B4E-6D1897CBE366}"/>
              </a:ext>
            </a:extLst>
          </p:cNvPr>
          <p:cNvSpPr txBox="1"/>
          <p:nvPr/>
        </p:nvSpPr>
        <p:spPr>
          <a:xfrm>
            <a:off x="2484478" y="2917695"/>
            <a:ext cx="1059906" cy="338554"/>
          </a:xfrm>
          <a:prstGeom prst="rect">
            <a:avLst/>
          </a:prstGeom>
          <a:noFill/>
        </p:spPr>
        <p:txBody>
          <a:bodyPr wrap="square" rtlCol="0">
            <a:spAutoFit/>
          </a:bodyPr>
          <a:lstStyle>
            <a:defPPr>
              <a:defRPr lang="fr-FR"/>
            </a:defPPr>
            <a:lvl1pPr>
              <a:defRPr sz="1600">
                <a:solidFill>
                  <a:schemeClr val="bg1"/>
                </a:solidFill>
                <a:highlight>
                  <a:srgbClr val="494948"/>
                </a:highlight>
                <a:latin typeface="Abadi" panose="020B0604020104020204" pitchFamily="34" charset="0"/>
                <a:ea typeface="+mj-ea"/>
                <a:cs typeface="+mj-cs"/>
              </a:defRPr>
            </a:lvl1pPr>
          </a:lstStyle>
          <a:p>
            <a:r>
              <a:rPr lang="fr-FR" dirty="0"/>
              <a:t>Marketing</a:t>
            </a:r>
          </a:p>
        </p:txBody>
      </p:sp>
      <p:sp>
        <p:nvSpPr>
          <p:cNvPr id="34" name="ZoneTexte 33">
            <a:extLst>
              <a:ext uri="{FF2B5EF4-FFF2-40B4-BE49-F238E27FC236}">
                <a16:creationId xmlns:a16="http://schemas.microsoft.com/office/drawing/2014/main" id="{7299BED2-E2A7-41CA-8279-F4F0814EAEC5}"/>
              </a:ext>
            </a:extLst>
          </p:cNvPr>
          <p:cNvSpPr txBox="1"/>
          <p:nvPr/>
        </p:nvSpPr>
        <p:spPr>
          <a:xfrm>
            <a:off x="7902641" y="2866791"/>
            <a:ext cx="1104790" cy="338554"/>
          </a:xfrm>
          <a:prstGeom prst="rect">
            <a:avLst/>
          </a:prstGeom>
          <a:noFill/>
        </p:spPr>
        <p:txBody>
          <a:bodyPr wrap="square" rtlCol="0">
            <a:spAutoFit/>
          </a:bodyPr>
          <a:lstStyle>
            <a:defPPr>
              <a:defRPr lang="fr-FR"/>
            </a:defPPr>
            <a:lvl1pPr>
              <a:defRPr sz="1600">
                <a:solidFill>
                  <a:schemeClr val="bg1"/>
                </a:solidFill>
                <a:highlight>
                  <a:srgbClr val="494948"/>
                </a:highlight>
                <a:latin typeface="Abadi" panose="020B0604020104020204" pitchFamily="34" charset="0"/>
                <a:ea typeface="+mj-ea"/>
                <a:cs typeface="+mj-cs"/>
              </a:defRPr>
            </a:lvl1pPr>
          </a:lstStyle>
          <a:p>
            <a:r>
              <a:rPr lang="fr-FR" dirty="0"/>
              <a:t>Commerce</a:t>
            </a:r>
          </a:p>
        </p:txBody>
      </p:sp>
      <p:pic>
        <p:nvPicPr>
          <p:cNvPr id="35" name="Image 34">
            <a:extLst>
              <a:ext uri="{FF2B5EF4-FFF2-40B4-BE49-F238E27FC236}">
                <a16:creationId xmlns:a16="http://schemas.microsoft.com/office/drawing/2014/main" id="{703F82B6-DC96-45EE-8F7F-880A1515E14D}"/>
              </a:ext>
            </a:extLst>
          </p:cNvPr>
          <p:cNvPicPr>
            <a:picLocks noChangeAspect="1"/>
          </p:cNvPicPr>
          <p:nvPr/>
        </p:nvPicPr>
        <p:blipFill>
          <a:blip r:embed="rId5">
            <a:biLevel thresh="75000"/>
            <a:extLst>
              <a:ext uri="{28A0092B-C50C-407E-A947-70E740481C1C}">
                <a14:useLocalDpi xmlns:a14="http://schemas.microsoft.com/office/drawing/2010/main" val="0"/>
              </a:ext>
            </a:extLst>
          </a:blip>
          <a:stretch>
            <a:fillRect/>
          </a:stretch>
        </p:blipFill>
        <p:spPr>
          <a:xfrm>
            <a:off x="7400472" y="2684177"/>
            <a:ext cx="497260" cy="497260"/>
          </a:xfrm>
          <a:prstGeom prst="rect">
            <a:avLst/>
          </a:prstGeom>
        </p:spPr>
      </p:pic>
      <p:sp>
        <p:nvSpPr>
          <p:cNvPr id="36" name="ZoneTexte 35">
            <a:extLst>
              <a:ext uri="{FF2B5EF4-FFF2-40B4-BE49-F238E27FC236}">
                <a16:creationId xmlns:a16="http://schemas.microsoft.com/office/drawing/2014/main" id="{B191050B-BC54-465C-943D-CD68B8CF7F8D}"/>
              </a:ext>
            </a:extLst>
          </p:cNvPr>
          <p:cNvSpPr txBox="1"/>
          <p:nvPr/>
        </p:nvSpPr>
        <p:spPr>
          <a:xfrm>
            <a:off x="1962354" y="1745877"/>
            <a:ext cx="8862400" cy="706134"/>
          </a:xfrm>
          <a:prstGeom prst="rect">
            <a:avLst/>
          </a:prstGeom>
          <a:noFill/>
          <a:ln w="6350">
            <a:solidFill>
              <a:srgbClr val="EAEAEB"/>
            </a:solidFill>
          </a:ln>
        </p:spPr>
        <p:txBody>
          <a:bodyPr wrap="square" rtlCol="0" anchor="ctr">
            <a:noAutofit/>
          </a:bodyPr>
          <a:lstStyle/>
          <a:p>
            <a:pPr>
              <a:tabLst>
                <a:tab pos="1520825" algn="l"/>
              </a:tabLst>
            </a:pPr>
            <a:r>
              <a:rPr lang="fr-FR" sz="1200" dirty="0">
                <a:latin typeface="Abadi" panose="020B0604020104020204" pitchFamily="34" charset="0"/>
              </a:rPr>
              <a:t>Formation </a:t>
            </a:r>
            <a:r>
              <a:rPr lang="fr-FR" sz="1200" dirty="0" err="1">
                <a:latin typeface="Abadi" panose="020B0604020104020204" pitchFamily="34" charset="0"/>
              </a:rPr>
              <a:t>OCtoPus</a:t>
            </a:r>
            <a:r>
              <a:rPr lang="fr-FR" sz="1200" dirty="0">
                <a:latin typeface="Abadi" panose="020B0604020104020204" pitchFamily="34" charset="0"/>
              </a:rPr>
              <a:t> :	100% des commerciaux formés (janvier 2020 à Strasbourg, puis à distance pendant le confinement)</a:t>
            </a:r>
          </a:p>
          <a:p>
            <a:pPr>
              <a:tabLst>
                <a:tab pos="1520825" algn="l"/>
              </a:tabLst>
            </a:pPr>
            <a:r>
              <a:rPr lang="fr-FR" sz="1200" dirty="0">
                <a:latin typeface="Abadi" panose="020B0604020104020204" pitchFamily="34" charset="0"/>
              </a:rPr>
              <a:t>Formation stockage :	planifiée</a:t>
            </a:r>
          </a:p>
          <a:p>
            <a:pPr>
              <a:tabLst>
                <a:tab pos="1520825" algn="l"/>
              </a:tabLst>
            </a:pPr>
            <a:r>
              <a:rPr lang="fr-FR" sz="1200" dirty="0">
                <a:latin typeface="Abadi" panose="020B0604020104020204" pitchFamily="34" charset="0"/>
              </a:rPr>
              <a:t>Formation </a:t>
            </a:r>
            <a:r>
              <a:rPr lang="fr-FR" sz="1200" dirty="0" err="1">
                <a:latin typeface="Abadi" panose="020B0604020104020204" pitchFamily="34" charset="0"/>
              </a:rPr>
              <a:t>TranquilPC</a:t>
            </a:r>
            <a:r>
              <a:rPr lang="fr-FR" sz="1200" dirty="0">
                <a:latin typeface="Abadi" panose="020B0604020104020204" pitchFamily="34" charset="0"/>
              </a:rPr>
              <a:t> :	planifiée	</a:t>
            </a:r>
          </a:p>
        </p:txBody>
      </p:sp>
      <p:sp>
        <p:nvSpPr>
          <p:cNvPr id="37" name="ZoneTexte 36">
            <a:extLst>
              <a:ext uri="{FF2B5EF4-FFF2-40B4-BE49-F238E27FC236}">
                <a16:creationId xmlns:a16="http://schemas.microsoft.com/office/drawing/2014/main" id="{20FE1A40-DA5B-46C2-8234-2B876748BEEB}"/>
              </a:ext>
            </a:extLst>
          </p:cNvPr>
          <p:cNvSpPr txBox="1"/>
          <p:nvPr/>
        </p:nvSpPr>
        <p:spPr>
          <a:xfrm>
            <a:off x="1962354" y="3267549"/>
            <a:ext cx="5065139" cy="534158"/>
          </a:xfrm>
          <a:prstGeom prst="rect">
            <a:avLst/>
          </a:prstGeom>
          <a:noFill/>
          <a:ln w="6350">
            <a:solidFill>
              <a:srgbClr val="EAEAEB"/>
            </a:solidFill>
          </a:ln>
        </p:spPr>
        <p:txBody>
          <a:bodyPr wrap="square" rtlCol="0" anchor="ctr">
            <a:noAutofit/>
          </a:bodyPr>
          <a:lstStyle/>
          <a:p>
            <a:pPr>
              <a:tabLst>
                <a:tab pos="1520825" algn="l"/>
              </a:tabLst>
            </a:pPr>
            <a:r>
              <a:rPr lang="fr-FR" sz="1200" dirty="0">
                <a:latin typeface="Abadi" panose="020B0604020104020204" pitchFamily="34" charset="0"/>
              </a:rPr>
              <a:t>Mise en commun des stratégies de représentation aux événements (salons, conférences…) afin d’optimiser le budget global du Groupe</a:t>
            </a:r>
          </a:p>
        </p:txBody>
      </p:sp>
      <p:sp>
        <p:nvSpPr>
          <p:cNvPr id="38" name="ZoneTexte 37">
            <a:extLst>
              <a:ext uri="{FF2B5EF4-FFF2-40B4-BE49-F238E27FC236}">
                <a16:creationId xmlns:a16="http://schemas.microsoft.com/office/drawing/2014/main" id="{7434B1F1-707E-403B-83F2-870762B575B5}"/>
              </a:ext>
            </a:extLst>
          </p:cNvPr>
          <p:cNvSpPr txBox="1"/>
          <p:nvPr/>
        </p:nvSpPr>
        <p:spPr>
          <a:xfrm>
            <a:off x="7332616" y="3224348"/>
            <a:ext cx="3492137" cy="975943"/>
          </a:xfrm>
          <a:prstGeom prst="rect">
            <a:avLst/>
          </a:prstGeom>
          <a:noFill/>
          <a:ln w="6350">
            <a:solidFill>
              <a:srgbClr val="EAEAEB"/>
            </a:solidFill>
          </a:ln>
        </p:spPr>
        <p:txBody>
          <a:bodyPr wrap="square" rtlCol="0" anchor="ctr">
            <a:noAutofit/>
          </a:bodyPr>
          <a:lstStyle/>
          <a:p>
            <a:pPr>
              <a:tabLst>
                <a:tab pos="1520825" algn="l"/>
              </a:tabLst>
            </a:pPr>
            <a:r>
              <a:rPr lang="fr-FR" sz="1200" dirty="0">
                <a:latin typeface="Abadi" panose="020B0604020104020204" pitchFamily="34" charset="0"/>
              </a:rPr>
              <a:t>Mise en place d’un système de suivi commun des grandes opportunités</a:t>
            </a:r>
          </a:p>
          <a:p>
            <a:pPr>
              <a:tabLst>
                <a:tab pos="1520825" algn="l"/>
              </a:tabLst>
            </a:pPr>
            <a:r>
              <a:rPr lang="fr-FR" sz="1200" dirty="0">
                <a:latin typeface="Abadi" panose="020B0604020104020204" pitchFamily="34" charset="0"/>
              </a:rPr>
              <a:t>Premières collaborations entre équipes Boston et 2CRSi pendant le confinement	</a:t>
            </a:r>
          </a:p>
        </p:txBody>
      </p:sp>
      <p:sp>
        <p:nvSpPr>
          <p:cNvPr id="39" name="ZoneTexte 38">
            <a:extLst>
              <a:ext uri="{FF2B5EF4-FFF2-40B4-BE49-F238E27FC236}">
                <a16:creationId xmlns:a16="http://schemas.microsoft.com/office/drawing/2014/main" id="{AF94A36D-9B14-4C0D-A942-A7281A6F9B0F}"/>
              </a:ext>
            </a:extLst>
          </p:cNvPr>
          <p:cNvSpPr txBox="1"/>
          <p:nvPr/>
        </p:nvSpPr>
        <p:spPr>
          <a:xfrm>
            <a:off x="1962354" y="4587081"/>
            <a:ext cx="8862400" cy="1370685"/>
          </a:xfrm>
          <a:prstGeom prst="rect">
            <a:avLst/>
          </a:prstGeom>
          <a:noFill/>
          <a:ln w="6350">
            <a:solidFill>
              <a:srgbClr val="EAEAEB"/>
            </a:solidFill>
          </a:ln>
        </p:spPr>
        <p:txBody>
          <a:bodyPr wrap="square" rtlCol="0" anchor="ctr">
            <a:noAutofit/>
          </a:bodyPr>
          <a:lstStyle/>
          <a:p>
            <a:pPr>
              <a:tabLst>
                <a:tab pos="1520825" algn="l"/>
              </a:tabLst>
            </a:pPr>
            <a:r>
              <a:rPr lang="fr-FR" sz="1200" dirty="0">
                <a:latin typeface="Abadi" panose="020B0604020104020204" pitchFamily="34" charset="0"/>
              </a:rPr>
              <a:t>Négociations avec 8 fournisseurs clés</a:t>
            </a:r>
          </a:p>
          <a:p>
            <a:pPr>
              <a:tabLst>
                <a:tab pos="1520825" algn="l"/>
              </a:tabLst>
            </a:pPr>
            <a:r>
              <a:rPr lang="fr-FR" sz="1200" dirty="0">
                <a:latin typeface="Abadi" panose="020B0604020104020204" pitchFamily="34" charset="0"/>
              </a:rPr>
              <a:t>Alignement sur les meilleures conditions possibles</a:t>
            </a:r>
          </a:p>
          <a:p>
            <a:pPr>
              <a:tabLst>
                <a:tab pos="1520825" algn="l"/>
              </a:tabLst>
            </a:pPr>
            <a:r>
              <a:rPr lang="fr-FR" sz="1200" dirty="0">
                <a:latin typeface="Abadi" panose="020B0604020104020204" pitchFamily="34" charset="0"/>
              </a:rPr>
              <a:t>Meilleures conditions obtenues grâce aux volumes accrus d’achat et à la possibilité de négocier en direct avec certains fabricants</a:t>
            </a:r>
          </a:p>
          <a:p>
            <a:pPr>
              <a:tabLst>
                <a:tab pos="1520825" algn="l"/>
              </a:tabLst>
            </a:pPr>
            <a:r>
              <a:rPr lang="fr-FR" sz="1200" dirty="0">
                <a:latin typeface="Abadi" panose="020B0604020104020204" pitchFamily="34" charset="0"/>
              </a:rPr>
              <a:t>Gains obtenus pour le mieux disant : </a:t>
            </a:r>
          </a:p>
          <a:p>
            <a:pPr marL="171450" indent="-171450">
              <a:buFontTx/>
              <a:buChar char="-"/>
              <a:tabLst>
                <a:tab pos="1520825" algn="l"/>
              </a:tabLst>
            </a:pPr>
            <a:r>
              <a:rPr lang="fr-FR" sz="1200" dirty="0">
                <a:latin typeface="Abadi" panose="020B0604020104020204" pitchFamily="34" charset="0"/>
              </a:rPr>
              <a:t>3 à 5% en moyenne de remise supplémentaire obtenue par le mieux disant</a:t>
            </a:r>
          </a:p>
          <a:p>
            <a:pPr marL="171450" indent="-171450">
              <a:buFontTx/>
              <a:buChar char="-"/>
              <a:tabLst>
                <a:tab pos="1520825" algn="l"/>
              </a:tabLst>
            </a:pPr>
            <a:r>
              <a:rPr lang="fr-FR" sz="1200" dirty="0">
                <a:latin typeface="Abadi" panose="020B0604020104020204" pitchFamily="34" charset="0"/>
              </a:rPr>
              <a:t>4 à 6% en moyenne de remise pour le moins bien disant, et jusqu’à 10-15% sur certaines commandes</a:t>
            </a:r>
          </a:p>
        </p:txBody>
      </p:sp>
    </p:spTree>
    <p:extLst>
      <p:ext uri="{BB962C8B-B14F-4D97-AF65-F5344CB8AC3E}">
        <p14:creationId xmlns:p14="http://schemas.microsoft.com/office/powerpoint/2010/main" val="2657522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FC39B565-26F5-47D6-978E-23B0898434E2}"/>
              </a:ext>
            </a:extLst>
          </p:cNvPr>
          <p:cNvSpPr/>
          <p:nvPr/>
        </p:nvSpPr>
        <p:spPr>
          <a:xfrm>
            <a:off x="9380462" y="4732545"/>
            <a:ext cx="2578531" cy="1385379"/>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48" name="Flèche : pentagone 47">
            <a:extLst>
              <a:ext uri="{FF2B5EF4-FFF2-40B4-BE49-F238E27FC236}">
                <a16:creationId xmlns:a16="http://schemas.microsoft.com/office/drawing/2014/main" id="{C37A46ED-40AB-4F1E-8E24-D185C3B61359}"/>
              </a:ext>
            </a:extLst>
          </p:cNvPr>
          <p:cNvSpPr/>
          <p:nvPr/>
        </p:nvSpPr>
        <p:spPr>
          <a:xfrm rot="16200000">
            <a:off x="4234033" y="3411560"/>
            <a:ext cx="3841890" cy="1721395"/>
          </a:xfrm>
          <a:prstGeom prst="homePlate">
            <a:avLst>
              <a:gd name="adj" fmla="val 97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badi" panose="020B0604020104020204" pitchFamily="34" charset="0"/>
            </a:endParaRPr>
          </a:p>
        </p:txBody>
      </p:sp>
      <p:sp>
        <p:nvSpPr>
          <p:cNvPr id="49" name="Flèche : pentagone 48">
            <a:extLst>
              <a:ext uri="{FF2B5EF4-FFF2-40B4-BE49-F238E27FC236}">
                <a16:creationId xmlns:a16="http://schemas.microsoft.com/office/drawing/2014/main" id="{1416DC13-DD3E-43EC-82E4-028A6412E8DE}"/>
              </a:ext>
            </a:extLst>
          </p:cNvPr>
          <p:cNvSpPr/>
          <p:nvPr/>
        </p:nvSpPr>
        <p:spPr>
          <a:xfrm rot="16200000">
            <a:off x="6268505" y="3411560"/>
            <a:ext cx="3841890" cy="1721395"/>
          </a:xfrm>
          <a:prstGeom prst="homePlate">
            <a:avLst>
              <a:gd name="adj" fmla="val 97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atin typeface="Abadi" panose="020B0604020104020204" pitchFamily="34" charset="0"/>
            </a:endParaRPr>
          </a:p>
        </p:txBody>
      </p:sp>
      <p:sp>
        <p:nvSpPr>
          <p:cNvPr id="2" name="Titre 1">
            <a:extLst>
              <a:ext uri="{FF2B5EF4-FFF2-40B4-BE49-F238E27FC236}">
                <a16:creationId xmlns:a16="http://schemas.microsoft.com/office/drawing/2014/main" id="{168C00C7-D82E-46DE-81AC-AE09A821695B}"/>
              </a:ext>
            </a:extLst>
          </p:cNvPr>
          <p:cNvSpPr>
            <a:spLocks noGrp="1"/>
          </p:cNvSpPr>
          <p:nvPr>
            <p:ph type="title"/>
          </p:nvPr>
        </p:nvSpPr>
        <p:spPr/>
        <p:txBody>
          <a:bodyPr/>
          <a:lstStyle/>
          <a:p>
            <a:r>
              <a:rPr lang="fr-FR" dirty="0"/>
              <a:t>Une gamme de produits élargie couvrant 80% </a:t>
            </a:r>
            <a:br>
              <a:rPr lang="fr-FR" dirty="0"/>
            </a:br>
            <a:r>
              <a:rPr lang="fr-FR" dirty="0"/>
              <a:t>des besoins</a:t>
            </a:r>
            <a:endParaRPr lang="en-GB" dirty="0"/>
          </a:p>
        </p:txBody>
      </p:sp>
      <p:sp>
        <p:nvSpPr>
          <p:cNvPr id="4" name="Espace réservé du pied de page 3">
            <a:extLst>
              <a:ext uri="{FF2B5EF4-FFF2-40B4-BE49-F238E27FC236}">
                <a16:creationId xmlns:a16="http://schemas.microsoft.com/office/drawing/2014/main" id="{2B5D4CE0-EA2E-44B7-A15B-E82D6C3B1B52}"/>
              </a:ext>
            </a:extLst>
          </p:cNvPr>
          <p:cNvSpPr>
            <a:spLocks noGrp="1"/>
          </p:cNvSpPr>
          <p:nvPr>
            <p:ph type="ftr" sz="quarter" idx="11"/>
          </p:nvPr>
        </p:nvSpPr>
        <p:spPr/>
        <p:txBody>
          <a:bodyPr/>
          <a:lstStyle/>
          <a:p>
            <a:r>
              <a:rPr lang="fr-FR" dirty="0"/>
              <a:t>Résultats annuels 2019-20</a:t>
            </a:r>
            <a:endParaRPr lang="en-GB" dirty="0"/>
          </a:p>
        </p:txBody>
      </p:sp>
      <p:sp>
        <p:nvSpPr>
          <p:cNvPr id="5" name="Espace réservé du numéro de diapositive 4">
            <a:extLst>
              <a:ext uri="{FF2B5EF4-FFF2-40B4-BE49-F238E27FC236}">
                <a16:creationId xmlns:a16="http://schemas.microsoft.com/office/drawing/2014/main" id="{C75ACD28-841F-42E7-A150-DE1F75C53B6E}"/>
              </a:ext>
            </a:extLst>
          </p:cNvPr>
          <p:cNvSpPr>
            <a:spLocks noGrp="1"/>
          </p:cNvSpPr>
          <p:nvPr>
            <p:ph type="sldNum" sz="quarter" idx="12"/>
          </p:nvPr>
        </p:nvSpPr>
        <p:spPr/>
        <p:txBody>
          <a:bodyPr/>
          <a:lstStyle/>
          <a:p>
            <a:fld id="{964486D4-D654-4480-BC70-181118A9BD87}" type="slidenum">
              <a:rPr lang="fr-FR" smtClean="0"/>
              <a:pPr/>
              <a:t>27</a:t>
            </a:fld>
            <a:endParaRPr lang="fr-FR" dirty="0"/>
          </a:p>
        </p:txBody>
      </p:sp>
      <p:sp>
        <p:nvSpPr>
          <p:cNvPr id="8" name="Flèche : pentagone 7">
            <a:extLst>
              <a:ext uri="{FF2B5EF4-FFF2-40B4-BE49-F238E27FC236}">
                <a16:creationId xmlns:a16="http://schemas.microsoft.com/office/drawing/2014/main" id="{E0825AD1-A666-4311-8FF0-EB1D431C9CB8}"/>
              </a:ext>
            </a:extLst>
          </p:cNvPr>
          <p:cNvSpPr/>
          <p:nvPr/>
        </p:nvSpPr>
        <p:spPr>
          <a:xfrm rot="16200000">
            <a:off x="2185947" y="3411560"/>
            <a:ext cx="3841890" cy="1721395"/>
          </a:xfrm>
          <a:prstGeom prst="homePlate">
            <a:avLst>
              <a:gd name="adj" fmla="val 9758"/>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dirty="0">
              <a:latin typeface="Abadi" panose="020B0604020104020204" pitchFamily="34" charset="0"/>
            </a:endParaRPr>
          </a:p>
        </p:txBody>
      </p:sp>
      <p:sp>
        <p:nvSpPr>
          <p:cNvPr id="9" name="Rectangle 8">
            <a:extLst>
              <a:ext uri="{FF2B5EF4-FFF2-40B4-BE49-F238E27FC236}">
                <a16:creationId xmlns:a16="http://schemas.microsoft.com/office/drawing/2014/main" id="{BA758414-9D1A-42EB-9194-263CF4147360}"/>
              </a:ext>
            </a:extLst>
          </p:cNvPr>
          <p:cNvSpPr/>
          <p:nvPr/>
        </p:nvSpPr>
        <p:spPr>
          <a:xfrm>
            <a:off x="855701" y="2501620"/>
            <a:ext cx="1987367" cy="491397"/>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600" dirty="0" err="1">
                <a:solidFill>
                  <a:schemeClr val="tx1">
                    <a:lumMod val="75000"/>
                    <a:lumOff val="25000"/>
                  </a:schemeClr>
                </a:solidFill>
                <a:latin typeface="Abadi" panose="020B0604020104020204" pitchFamily="34" charset="0"/>
              </a:rPr>
              <a:t>Hyperscalers</a:t>
            </a:r>
            <a:endParaRPr lang="fr-FR" sz="1600" dirty="0">
              <a:solidFill>
                <a:schemeClr val="tx1">
                  <a:lumMod val="75000"/>
                  <a:lumOff val="25000"/>
                </a:schemeClr>
              </a:solidFill>
              <a:latin typeface="Abadi" panose="020B0604020104020204" pitchFamily="34" charset="0"/>
            </a:endParaRPr>
          </a:p>
        </p:txBody>
      </p:sp>
      <p:sp>
        <p:nvSpPr>
          <p:cNvPr id="10" name="Rectangle 9">
            <a:extLst>
              <a:ext uri="{FF2B5EF4-FFF2-40B4-BE49-F238E27FC236}">
                <a16:creationId xmlns:a16="http://schemas.microsoft.com/office/drawing/2014/main" id="{164CC304-E08F-4ECA-9CB6-E1C35DC2056E}"/>
              </a:ext>
            </a:extLst>
          </p:cNvPr>
          <p:cNvSpPr/>
          <p:nvPr/>
        </p:nvSpPr>
        <p:spPr>
          <a:xfrm>
            <a:off x="855701" y="3281335"/>
            <a:ext cx="1987367" cy="491397"/>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600" dirty="0">
                <a:solidFill>
                  <a:schemeClr val="tx1">
                    <a:lumMod val="75000"/>
                    <a:lumOff val="25000"/>
                  </a:schemeClr>
                </a:solidFill>
                <a:latin typeface="Abadi" panose="020B0604020104020204" pitchFamily="34" charset="0"/>
              </a:rPr>
              <a:t>Grands comptes</a:t>
            </a:r>
          </a:p>
        </p:txBody>
      </p:sp>
      <p:sp>
        <p:nvSpPr>
          <p:cNvPr id="14" name="ZoneTexte 13">
            <a:extLst>
              <a:ext uri="{FF2B5EF4-FFF2-40B4-BE49-F238E27FC236}">
                <a16:creationId xmlns:a16="http://schemas.microsoft.com/office/drawing/2014/main" id="{CB02A06B-624F-4B54-8F65-AE0E037DF413}"/>
              </a:ext>
            </a:extLst>
          </p:cNvPr>
          <p:cNvSpPr txBox="1"/>
          <p:nvPr/>
        </p:nvSpPr>
        <p:spPr>
          <a:xfrm>
            <a:off x="7276449" y="2001303"/>
            <a:ext cx="1818860" cy="338554"/>
          </a:xfrm>
          <a:prstGeom prst="rect">
            <a:avLst/>
          </a:prstGeom>
          <a:noFill/>
          <a:ln w="3175">
            <a:noFill/>
          </a:ln>
        </p:spPr>
        <p:txBody>
          <a:bodyPr wrap="square" rtlCol="0">
            <a:spAutoFit/>
          </a:bodyPr>
          <a:lstStyle/>
          <a:p>
            <a:pPr algn="ctr"/>
            <a:r>
              <a:rPr lang="fr-FR" sz="1600" dirty="0"/>
              <a:t>Hyper-convergence</a:t>
            </a:r>
          </a:p>
        </p:txBody>
      </p:sp>
      <p:sp>
        <p:nvSpPr>
          <p:cNvPr id="15" name="Rectangle 14">
            <a:extLst>
              <a:ext uri="{FF2B5EF4-FFF2-40B4-BE49-F238E27FC236}">
                <a16:creationId xmlns:a16="http://schemas.microsoft.com/office/drawing/2014/main" id="{252AA7E8-DD22-4395-85E2-EA6FC2D314F4}"/>
              </a:ext>
            </a:extLst>
          </p:cNvPr>
          <p:cNvSpPr/>
          <p:nvPr/>
        </p:nvSpPr>
        <p:spPr>
          <a:xfrm>
            <a:off x="855701" y="4061050"/>
            <a:ext cx="1987367" cy="491397"/>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600" dirty="0">
                <a:solidFill>
                  <a:schemeClr val="tx1">
                    <a:lumMod val="75000"/>
                    <a:lumOff val="25000"/>
                  </a:schemeClr>
                </a:solidFill>
                <a:latin typeface="Abadi" panose="020B0604020104020204" pitchFamily="34" charset="0"/>
              </a:rPr>
              <a:t>ETI</a:t>
            </a:r>
          </a:p>
        </p:txBody>
      </p:sp>
      <p:sp>
        <p:nvSpPr>
          <p:cNvPr id="16" name="Rectangle 15">
            <a:extLst>
              <a:ext uri="{FF2B5EF4-FFF2-40B4-BE49-F238E27FC236}">
                <a16:creationId xmlns:a16="http://schemas.microsoft.com/office/drawing/2014/main" id="{4C054995-F79F-4ACF-AED8-82BD5C6E9B28}"/>
              </a:ext>
            </a:extLst>
          </p:cNvPr>
          <p:cNvSpPr/>
          <p:nvPr/>
        </p:nvSpPr>
        <p:spPr>
          <a:xfrm>
            <a:off x="855701" y="4840765"/>
            <a:ext cx="1987367" cy="491397"/>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600" dirty="0">
                <a:solidFill>
                  <a:schemeClr val="tx1">
                    <a:lumMod val="75000"/>
                    <a:lumOff val="25000"/>
                  </a:schemeClr>
                </a:solidFill>
                <a:latin typeface="Abadi" panose="020B0604020104020204" pitchFamily="34" charset="0"/>
              </a:rPr>
              <a:t>PME</a:t>
            </a:r>
          </a:p>
        </p:txBody>
      </p:sp>
      <p:sp>
        <p:nvSpPr>
          <p:cNvPr id="17" name="Rectangle 16">
            <a:extLst>
              <a:ext uri="{FF2B5EF4-FFF2-40B4-BE49-F238E27FC236}">
                <a16:creationId xmlns:a16="http://schemas.microsoft.com/office/drawing/2014/main" id="{F9DDEF85-2558-4DC7-BB31-FB77FF597D25}"/>
              </a:ext>
            </a:extLst>
          </p:cNvPr>
          <p:cNvSpPr/>
          <p:nvPr/>
        </p:nvSpPr>
        <p:spPr>
          <a:xfrm>
            <a:off x="855701" y="5620481"/>
            <a:ext cx="1987367" cy="491397"/>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600" dirty="0">
                <a:solidFill>
                  <a:schemeClr val="tx1">
                    <a:lumMod val="75000"/>
                    <a:lumOff val="25000"/>
                  </a:schemeClr>
                </a:solidFill>
                <a:latin typeface="Abadi" panose="020B0604020104020204" pitchFamily="34" charset="0"/>
              </a:rPr>
              <a:t>Industriels</a:t>
            </a:r>
          </a:p>
        </p:txBody>
      </p:sp>
      <p:sp>
        <p:nvSpPr>
          <p:cNvPr id="18" name="ZoneTexte 17">
            <a:extLst>
              <a:ext uri="{FF2B5EF4-FFF2-40B4-BE49-F238E27FC236}">
                <a16:creationId xmlns:a16="http://schemas.microsoft.com/office/drawing/2014/main" id="{9AFB4F38-CDF4-46AD-8291-615A207BBF30}"/>
              </a:ext>
            </a:extLst>
          </p:cNvPr>
          <p:cNvSpPr txBox="1"/>
          <p:nvPr/>
        </p:nvSpPr>
        <p:spPr>
          <a:xfrm>
            <a:off x="3619419" y="2523328"/>
            <a:ext cx="974947" cy="338554"/>
          </a:xfrm>
          <a:prstGeom prst="rect">
            <a:avLst/>
          </a:prstGeom>
          <a:noFill/>
        </p:spPr>
        <p:txBody>
          <a:bodyPr wrap="none" rtlCol="0">
            <a:spAutoFit/>
          </a:bodyPr>
          <a:lstStyle/>
          <a:p>
            <a:pPr algn="ctr"/>
            <a:r>
              <a:rPr lang="fr-FR" sz="1600" dirty="0" err="1">
                <a:latin typeface="Abadi" panose="020B0604020104020204" pitchFamily="34" charset="0"/>
              </a:rPr>
              <a:t>Ulys</a:t>
            </a:r>
            <a:r>
              <a:rPr lang="fr-FR" sz="1600" dirty="0">
                <a:latin typeface="Abadi" panose="020B0604020104020204" pitchFamily="34" charset="0"/>
              </a:rPr>
              <a:t> 460</a:t>
            </a:r>
          </a:p>
        </p:txBody>
      </p:sp>
      <p:sp>
        <p:nvSpPr>
          <p:cNvPr id="19" name="ZoneTexte 18">
            <a:extLst>
              <a:ext uri="{FF2B5EF4-FFF2-40B4-BE49-F238E27FC236}">
                <a16:creationId xmlns:a16="http://schemas.microsoft.com/office/drawing/2014/main" id="{1B2F4A83-741B-42C1-A028-F55065BA3493}"/>
              </a:ext>
            </a:extLst>
          </p:cNvPr>
          <p:cNvSpPr txBox="1"/>
          <p:nvPr/>
        </p:nvSpPr>
        <p:spPr>
          <a:xfrm>
            <a:off x="3618618" y="3131821"/>
            <a:ext cx="976549" cy="338554"/>
          </a:xfrm>
          <a:prstGeom prst="rect">
            <a:avLst/>
          </a:prstGeom>
          <a:noFill/>
        </p:spPr>
        <p:txBody>
          <a:bodyPr wrap="none" rtlCol="0">
            <a:spAutoFit/>
          </a:bodyPr>
          <a:lstStyle/>
          <a:p>
            <a:pPr algn="ctr"/>
            <a:r>
              <a:rPr lang="fr-FR" sz="1600" dirty="0" err="1">
                <a:latin typeface="Abadi" panose="020B0604020104020204" pitchFamily="34" charset="0"/>
              </a:rPr>
              <a:t>Ulys</a:t>
            </a:r>
            <a:r>
              <a:rPr lang="fr-FR" sz="1600" dirty="0">
                <a:latin typeface="Abadi" panose="020B0604020104020204" pitchFamily="34" charset="0"/>
              </a:rPr>
              <a:t> SAN</a:t>
            </a:r>
          </a:p>
        </p:txBody>
      </p:sp>
      <p:sp>
        <p:nvSpPr>
          <p:cNvPr id="20" name="ZoneTexte 19">
            <a:extLst>
              <a:ext uri="{FF2B5EF4-FFF2-40B4-BE49-F238E27FC236}">
                <a16:creationId xmlns:a16="http://schemas.microsoft.com/office/drawing/2014/main" id="{A7C999FA-605D-44D2-90EE-7C7DB226F9C0}"/>
              </a:ext>
            </a:extLst>
          </p:cNvPr>
          <p:cNvSpPr txBox="1"/>
          <p:nvPr/>
        </p:nvSpPr>
        <p:spPr>
          <a:xfrm>
            <a:off x="3495186" y="3429000"/>
            <a:ext cx="1223412" cy="338554"/>
          </a:xfrm>
          <a:prstGeom prst="rect">
            <a:avLst/>
          </a:prstGeom>
          <a:noFill/>
        </p:spPr>
        <p:txBody>
          <a:bodyPr wrap="none" rtlCol="0">
            <a:spAutoFit/>
          </a:bodyPr>
          <a:lstStyle/>
          <a:p>
            <a:pPr algn="ctr"/>
            <a:r>
              <a:rPr lang="fr-FR" sz="1600" dirty="0" err="1">
                <a:latin typeface="Abadi" panose="020B0604020104020204" pitchFamily="34" charset="0"/>
              </a:rPr>
              <a:t>Ulys</a:t>
            </a:r>
            <a:r>
              <a:rPr lang="fr-FR" sz="1600" dirty="0">
                <a:latin typeface="Abadi" panose="020B0604020104020204" pitchFamily="34" charset="0"/>
              </a:rPr>
              <a:t> S24HA</a:t>
            </a:r>
          </a:p>
        </p:txBody>
      </p:sp>
      <p:sp>
        <p:nvSpPr>
          <p:cNvPr id="21" name="ZoneTexte 20">
            <a:extLst>
              <a:ext uri="{FF2B5EF4-FFF2-40B4-BE49-F238E27FC236}">
                <a16:creationId xmlns:a16="http://schemas.microsoft.com/office/drawing/2014/main" id="{AD047937-B669-4F53-8E55-8762EDD73321}"/>
              </a:ext>
            </a:extLst>
          </p:cNvPr>
          <p:cNvSpPr txBox="1"/>
          <p:nvPr/>
        </p:nvSpPr>
        <p:spPr>
          <a:xfrm>
            <a:off x="3626633" y="4108441"/>
            <a:ext cx="960519" cy="338554"/>
          </a:xfrm>
          <a:prstGeom prst="rect">
            <a:avLst/>
          </a:prstGeom>
          <a:noFill/>
        </p:spPr>
        <p:txBody>
          <a:bodyPr wrap="none" rtlCol="0">
            <a:spAutoFit/>
          </a:bodyPr>
          <a:lstStyle/>
          <a:p>
            <a:pPr algn="ctr"/>
            <a:r>
              <a:rPr lang="fr-FR" sz="1600" dirty="0" err="1">
                <a:latin typeface="Abadi" panose="020B0604020104020204" pitchFamily="34" charset="0"/>
              </a:rPr>
              <a:t>Ulys</a:t>
            </a:r>
            <a:r>
              <a:rPr lang="fr-FR" sz="1600" dirty="0">
                <a:latin typeface="Abadi" panose="020B0604020104020204" pitchFamily="34" charset="0"/>
              </a:rPr>
              <a:t> S24</a:t>
            </a:r>
          </a:p>
        </p:txBody>
      </p:sp>
      <p:sp>
        <p:nvSpPr>
          <p:cNvPr id="22" name="ZoneTexte 21">
            <a:extLst>
              <a:ext uri="{FF2B5EF4-FFF2-40B4-BE49-F238E27FC236}">
                <a16:creationId xmlns:a16="http://schemas.microsoft.com/office/drawing/2014/main" id="{377EC1A9-80F6-44AA-85F5-819B60301050}"/>
              </a:ext>
            </a:extLst>
          </p:cNvPr>
          <p:cNvSpPr txBox="1"/>
          <p:nvPr/>
        </p:nvSpPr>
        <p:spPr>
          <a:xfrm>
            <a:off x="3596176" y="4901797"/>
            <a:ext cx="1021433" cy="338554"/>
          </a:xfrm>
          <a:prstGeom prst="rect">
            <a:avLst/>
          </a:prstGeom>
          <a:noFill/>
        </p:spPr>
        <p:txBody>
          <a:bodyPr wrap="none" rtlCol="0">
            <a:spAutoFit/>
          </a:bodyPr>
          <a:lstStyle/>
          <a:p>
            <a:pPr algn="ctr"/>
            <a:r>
              <a:rPr lang="fr-FR" sz="1600" dirty="0" err="1">
                <a:latin typeface="Abadi" panose="020B0604020104020204" pitchFamily="34" charset="0"/>
              </a:rPr>
              <a:t>Ulys</a:t>
            </a:r>
            <a:r>
              <a:rPr lang="fr-FR" sz="1600" dirty="0">
                <a:latin typeface="Abadi" panose="020B0604020104020204" pitchFamily="34" charset="0"/>
              </a:rPr>
              <a:t> 1.10</a:t>
            </a:r>
          </a:p>
        </p:txBody>
      </p:sp>
      <p:sp>
        <p:nvSpPr>
          <p:cNvPr id="23" name="ZoneTexte 22">
            <a:extLst>
              <a:ext uri="{FF2B5EF4-FFF2-40B4-BE49-F238E27FC236}">
                <a16:creationId xmlns:a16="http://schemas.microsoft.com/office/drawing/2014/main" id="{ACD95C4C-2E8C-4394-93B4-342577EE45B0}"/>
              </a:ext>
            </a:extLst>
          </p:cNvPr>
          <p:cNvSpPr txBox="1"/>
          <p:nvPr/>
        </p:nvSpPr>
        <p:spPr>
          <a:xfrm>
            <a:off x="3548887" y="5681513"/>
            <a:ext cx="1116010" cy="338554"/>
          </a:xfrm>
          <a:prstGeom prst="rect">
            <a:avLst/>
          </a:prstGeom>
          <a:noFill/>
        </p:spPr>
        <p:txBody>
          <a:bodyPr wrap="none" rtlCol="0">
            <a:spAutoFit/>
          </a:bodyPr>
          <a:lstStyle/>
          <a:p>
            <a:pPr algn="ctr"/>
            <a:r>
              <a:rPr lang="fr-FR" sz="1600" dirty="0">
                <a:latin typeface="Abadi" panose="020B0604020104020204" pitchFamily="34" charset="0"/>
              </a:rPr>
              <a:t>NUC+HDD</a:t>
            </a:r>
          </a:p>
        </p:txBody>
      </p:sp>
      <p:sp>
        <p:nvSpPr>
          <p:cNvPr id="24" name="ZoneTexte 23">
            <a:extLst>
              <a:ext uri="{FF2B5EF4-FFF2-40B4-BE49-F238E27FC236}">
                <a16:creationId xmlns:a16="http://schemas.microsoft.com/office/drawing/2014/main" id="{109594B7-9E27-4E54-B307-789EC2723724}"/>
              </a:ext>
            </a:extLst>
          </p:cNvPr>
          <p:cNvSpPr txBox="1"/>
          <p:nvPr/>
        </p:nvSpPr>
        <p:spPr>
          <a:xfrm>
            <a:off x="5506402" y="2523328"/>
            <a:ext cx="1297150" cy="338554"/>
          </a:xfrm>
          <a:prstGeom prst="rect">
            <a:avLst/>
          </a:prstGeom>
          <a:noFill/>
        </p:spPr>
        <p:txBody>
          <a:bodyPr wrap="none" rtlCol="0">
            <a:spAutoFit/>
          </a:bodyPr>
          <a:lstStyle/>
          <a:p>
            <a:pPr algn="ctr"/>
            <a:r>
              <a:rPr lang="fr-FR" sz="1600" dirty="0" err="1">
                <a:latin typeface="Abadi" panose="020B0604020104020204" pitchFamily="34" charset="0"/>
              </a:rPr>
              <a:t>OCtoPus</a:t>
            </a:r>
            <a:r>
              <a:rPr lang="fr-FR" sz="1600" dirty="0">
                <a:latin typeface="Abadi" panose="020B0604020104020204" pitchFamily="34" charset="0"/>
              </a:rPr>
              <a:t> 1.4</a:t>
            </a:r>
          </a:p>
        </p:txBody>
      </p:sp>
      <p:sp>
        <p:nvSpPr>
          <p:cNvPr id="25" name="ZoneTexte 24">
            <a:extLst>
              <a:ext uri="{FF2B5EF4-FFF2-40B4-BE49-F238E27FC236}">
                <a16:creationId xmlns:a16="http://schemas.microsoft.com/office/drawing/2014/main" id="{D23057AC-4E78-4144-AB15-91A262483984}"/>
              </a:ext>
            </a:extLst>
          </p:cNvPr>
          <p:cNvSpPr txBox="1"/>
          <p:nvPr/>
        </p:nvSpPr>
        <p:spPr>
          <a:xfrm>
            <a:off x="5591361" y="2747318"/>
            <a:ext cx="1127232" cy="338554"/>
          </a:xfrm>
          <a:prstGeom prst="rect">
            <a:avLst/>
          </a:prstGeom>
          <a:noFill/>
        </p:spPr>
        <p:txBody>
          <a:bodyPr wrap="none" rtlCol="0">
            <a:spAutoFit/>
          </a:bodyPr>
          <a:lstStyle/>
          <a:p>
            <a:pPr algn="ctr"/>
            <a:r>
              <a:rPr lang="fr-FR" sz="1600" dirty="0" err="1">
                <a:latin typeface="Abadi" panose="020B0604020104020204" pitchFamily="34" charset="0"/>
              </a:rPr>
              <a:t>OCtoPus</a:t>
            </a:r>
            <a:r>
              <a:rPr lang="fr-FR" sz="1600" dirty="0">
                <a:latin typeface="Abadi" panose="020B0604020104020204" pitchFamily="34" charset="0"/>
              </a:rPr>
              <a:t> 3</a:t>
            </a:r>
          </a:p>
        </p:txBody>
      </p:sp>
      <p:sp>
        <p:nvSpPr>
          <p:cNvPr id="26" name="ZoneTexte 25">
            <a:extLst>
              <a:ext uri="{FF2B5EF4-FFF2-40B4-BE49-F238E27FC236}">
                <a16:creationId xmlns:a16="http://schemas.microsoft.com/office/drawing/2014/main" id="{78C63476-08D1-4799-837E-5751788AE865}"/>
              </a:ext>
            </a:extLst>
          </p:cNvPr>
          <p:cNvSpPr txBox="1"/>
          <p:nvPr/>
        </p:nvSpPr>
        <p:spPr>
          <a:xfrm>
            <a:off x="5855857" y="3295990"/>
            <a:ext cx="598241" cy="338554"/>
          </a:xfrm>
          <a:prstGeom prst="rect">
            <a:avLst/>
          </a:prstGeom>
          <a:noFill/>
        </p:spPr>
        <p:txBody>
          <a:bodyPr wrap="none" rtlCol="0">
            <a:spAutoFit/>
          </a:bodyPr>
          <a:lstStyle/>
          <a:p>
            <a:pPr algn="ctr"/>
            <a:r>
              <a:rPr lang="fr-FR" sz="1600" dirty="0" err="1">
                <a:latin typeface="Abadi" panose="020B0604020104020204" pitchFamily="34" charset="0"/>
              </a:rPr>
              <a:t>God</a:t>
            </a:r>
            <a:r>
              <a:rPr lang="el-GR" sz="1600" dirty="0">
                <a:latin typeface="Calibri" panose="020F0502020204030204" pitchFamily="34" charset="0"/>
                <a:cs typeface="Calibri" panose="020F0502020204030204" pitchFamily="34" charset="0"/>
              </a:rPr>
              <a:t>ί</a:t>
            </a:r>
            <a:endParaRPr lang="fr-FR" sz="1600" dirty="0">
              <a:latin typeface="Abadi" panose="020B0604020104020204" pitchFamily="34" charset="0"/>
            </a:endParaRPr>
          </a:p>
        </p:txBody>
      </p:sp>
      <p:sp>
        <p:nvSpPr>
          <p:cNvPr id="27" name="ZoneTexte 26">
            <a:extLst>
              <a:ext uri="{FF2B5EF4-FFF2-40B4-BE49-F238E27FC236}">
                <a16:creationId xmlns:a16="http://schemas.microsoft.com/office/drawing/2014/main" id="{E7638292-3E87-4BD2-90D7-6692395A9C4A}"/>
              </a:ext>
            </a:extLst>
          </p:cNvPr>
          <p:cNvSpPr txBox="1"/>
          <p:nvPr/>
        </p:nvSpPr>
        <p:spPr>
          <a:xfrm>
            <a:off x="5509608" y="4592073"/>
            <a:ext cx="1290738" cy="584775"/>
          </a:xfrm>
          <a:prstGeom prst="rect">
            <a:avLst/>
          </a:prstGeom>
          <a:noFill/>
        </p:spPr>
        <p:txBody>
          <a:bodyPr wrap="none" rtlCol="0">
            <a:spAutoFit/>
          </a:bodyPr>
          <a:lstStyle/>
          <a:p>
            <a:pPr algn="ctr"/>
            <a:r>
              <a:rPr lang="fr-FR" sz="1600" dirty="0">
                <a:latin typeface="Abadi" panose="020B0604020104020204" pitchFamily="34" charset="0"/>
              </a:rPr>
              <a:t>Mini </a:t>
            </a:r>
            <a:r>
              <a:rPr lang="fr-FR" sz="1600" dirty="0" err="1">
                <a:latin typeface="Abadi" panose="020B0604020104020204" pitchFamily="34" charset="0"/>
              </a:rPr>
              <a:t>Rugged</a:t>
            </a:r>
            <a:br>
              <a:rPr lang="fr-FR" sz="1600" dirty="0">
                <a:latin typeface="Abadi" panose="020B0604020104020204" pitchFamily="34" charset="0"/>
              </a:rPr>
            </a:br>
            <a:r>
              <a:rPr lang="fr-FR" sz="1600" dirty="0">
                <a:latin typeface="Abadi" panose="020B0604020104020204" pitchFamily="34" charset="0"/>
              </a:rPr>
              <a:t>Computer</a:t>
            </a:r>
          </a:p>
        </p:txBody>
      </p:sp>
      <p:sp>
        <p:nvSpPr>
          <p:cNvPr id="28" name="ZoneTexte 27">
            <a:extLst>
              <a:ext uri="{FF2B5EF4-FFF2-40B4-BE49-F238E27FC236}">
                <a16:creationId xmlns:a16="http://schemas.microsoft.com/office/drawing/2014/main" id="{8E9946FD-94E2-44ED-B33B-E16AD40FB1D1}"/>
              </a:ext>
            </a:extLst>
          </p:cNvPr>
          <p:cNvSpPr txBox="1"/>
          <p:nvPr/>
        </p:nvSpPr>
        <p:spPr>
          <a:xfrm>
            <a:off x="5641856" y="5681513"/>
            <a:ext cx="1026243" cy="338554"/>
          </a:xfrm>
          <a:prstGeom prst="rect">
            <a:avLst/>
          </a:prstGeom>
          <a:noFill/>
        </p:spPr>
        <p:txBody>
          <a:bodyPr wrap="none" rtlCol="0">
            <a:spAutoFit/>
          </a:bodyPr>
          <a:lstStyle/>
          <a:p>
            <a:pPr algn="ctr"/>
            <a:r>
              <a:rPr lang="fr-FR" sz="1600" dirty="0">
                <a:latin typeface="Abadi" panose="020B0604020104020204" pitchFamily="34" charset="0"/>
              </a:rPr>
              <a:t>Ultra Slim</a:t>
            </a:r>
          </a:p>
        </p:txBody>
      </p:sp>
      <p:sp>
        <p:nvSpPr>
          <p:cNvPr id="29" name="ZoneTexte 28">
            <a:extLst>
              <a:ext uri="{FF2B5EF4-FFF2-40B4-BE49-F238E27FC236}">
                <a16:creationId xmlns:a16="http://schemas.microsoft.com/office/drawing/2014/main" id="{F8790A30-01F2-4621-8BBB-1D116E114D93}"/>
              </a:ext>
            </a:extLst>
          </p:cNvPr>
          <p:cNvSpPr txBox="1"/>
          <p:nvPr/>
        </p:nvSpPr>
        <p:spPr>
          <a:xfrm>
            <a:off x="7619433" y="2523328"/>
            <a:ext cx="1146468" cy="338554"/>
          </a:xfrm>
          <a:prstGeom prst="rect">
            <a:avLst/>
          </a:prstGeom>
          <a:noFill/>
        </p:spPr>
        <p:txBody>
          <a:bodyPr wrap="none" rtlCol="0">
            <a:spAutoFit/>
          </a:bodyPr>
          <a:lstStyle/>
          <a:p>
            <a:pPr algn="ctr"/>
            <a:r>
              <a:rPr lang="fr-FR" sz="1600" dirty="0" err="1">
                <a:latin typeface="Abadi" panose="020B0604020104020204" pitchFamily="34" charset="0"/>
              </a:rPr>
              <a:t>OpenBlade</a:t>
            </a:r>
            <a:endParaRPr lang="fr-FR" sz="1600" dirty="0">
              <a:latin typeface="Abadi" panose="020B0604020104020204" pitchFamily="34" charset="0"/>
            </a:endParaRPr>
          </a:p>
        </p:txBody>
      </p:sp>
      <p:sp>
        <p:nvSpPr>
          <p:cNvPr id="30" name="ZoneTexte 29">
            <a:extLst>
              <a:ext uri="{FF2B5EF4-FFF2-40B4-BE49-F238E27FC236}">
                <a16:creationId xmlns:a16="http://schemas.microsoft.com/office/drawing/2014/main" id="{350205F6-3FC1-4964-A638-A53B97639B35}"/>
              </a:ext>
            </a:extLst>
          </p:cNvPr>
          <p:cNvSpPr txBox="1"/>
          <p:nvPr/>
        </p:nvSpPr>
        <p:spPr>
          <a:xfrm>
            <a:off x="7464743" y="2747318"/>
            <a:ext cx="1455848" cy="338554"/>
          </a:xfrm>
          <a:prstGeom prst="rect">
            <a:avLst/>
          </a:prstGeom>
          <a:noFill/>
        </p:spPr>
        <p:txBody>
          <a:bodyPr wrap="none" rtlCol="0">
            <a:spAutoFit/>
          </a:bodyPr>
          <a:lstStyle/>
          <a:p>
            <a:pPr algn="ctr"/>
            <a:r>
              <a:rPr lang="fr-FR" sz="1600" dirty="0" err="1">
                <a:latin typeface="Abadi" panose="020B0604020104020204" pitchFamily="34" charset="0"/>
              </a:rPr>
              <a:t>OpenBlade</a:t>
            </a:r>
            <a:r>
              <a:rPr lang="fr-FR" sz="1600" dirty="0">
                <a:latin typeface="Abadi" panose="020B0604020104020204" pitchFamily="34" charset="0"/>
              </a:rPr>
              <a:t> 20</a:t>
            </a:r>
          </a:p>
        </p:txBody>
      </p:sp>
      <p:sp>
        <p:nvSpPr>
          <p:cNvPr id="31" name="ZoneTexte 30">
            <a:extLst>
              <a:ext uri="{FF2B5EF4-FFF2-40B4-BE49-F238E27FC236}">
                <a16:creationId xmlns:a16="http://schemas.microsoft.com/office/drawing/2014/main" id="{6EDB31C5-5884-48C9-A383-F4A72897E363}"/>
              </a:ext>
            </a:extLst>
          </p:cNvPr>
          <p:cNvSpPr txBox="1"/>
          <p:nvPr/>
        </p:nvSpPr>
        <p:spPr>
          <a:xfrm>
            <a:off x="7430279" y="3836094"/>
            <a:ext cx="1524776" cy="338554"/>
          </a:xfrm>
          <a:prstGeom prst="rect">
            <a:avLst/>
          </a:prstGeom>
          <a:noFill/>
        </p:spPr>
        <p:txBody>
          <a:bodyPr wrap="none" rtlCol="0">
            <a:spAutoFit/>
          </a:bodyPr>
          <a:lstStyle/>
          <a:p>
            <a:pPr algn="ctr"/>
            <a:r>
              <a:rPr lang="fr-FR" sz="1600" dirty="0" err="1">
                <a:latin typeface="Abadi" panose="020B0604020104020204" pitchFamily="34" charset="0"/>
              </a:rPr>
              <a:t>OCtoPus</a:t>
            </a:r>
            <a:r>
              <a:rPr lang="fr-FR" sz="1600" dirty="0">
                <a:latin typeface="Abadi" panose="020B0604020104020204" pitchFamily="34" charset="0"/>
              </a:rPr>
              <a:t> 4/5/8</a:t>
            </a:r>
          </a:p>
        </p:txBody>
      </p:sp>
      <p:sp>
        <p:nvSpPr>
          <p:cNvPr id="32" name="ZoneTexte 31">
            <a:extLst>
              <a:ext uri="{FF2B5EF4-FFF2-40B4-BE49-F238E27FC236}">
                <a16:creationId xmlns:a16="http://schemas.microsoft.com/office/drawing/2014/main" id="{140C0256-F95B-4DD2-886D-C88F161D1C1D}"/>
              </a:ext>
            </a:extLst>
          </p:cNvPr>
          <p:cNvSpPr txBox="1"/>
          <p:nvPr/>
        </p:nvSpPr>
        <p:spPr>
          <a:xfrm>
            <a:off x="5667366" y="3830151"/>
            <a:ext cx="981358" cy="338554"/>
          </a:xfrm>
          <a:prstGeom prst="rect">
            <a:avLst/>
          </a:prstGeom>
          <a:noFill/>
        </p:spPr>
        <p:txBody>
          <a:bodyPr wrap="none" rtlCol="0">
            <a:spAutoFit/>
          </a:bodyPr>
          <a:lstStyle/>
          <a:p>
            <a:pPr algn="ctr"/>
            <a:r>
              <a:rPr lang="fr-FR" sz="1600" dirty="0" err="1">
                <a:latin typeface="Abadi" panose="020B0604020104020204" pitchFamily="34" charset="0"/>
              </a:rPr>
              <a:t>Cloe</a:t>
            </a:r>
            <a:r>
              <a:rPr lang="fr-FR" sz="1600" dirty="0">
                <a:latin typeface="Abadi" panose="020B0604020104020204" pitchFamily="34" charset="0"/>
              </a:rPr>
              <a:t> 4SP</a:t>
            </a:r>
          </a:p>
        </p:txBody>
      </p:sp>
      <p:sp>
        <p:nvSpPr>
          <p:cNvPr id="33" name="ZoneTexte 32">
            <a:extLst>
              <a:ext uri="{FF2B5EF4-FFF2-40B4-BE49-F238E27FC236}">
                <a16:creationId xmlns:a16="http://schemas.microsoft.com/office/drawing/2014/main" id="{FEDAA897-CAED-4C92-B37B-00B54F6AB44F}"/>
              </a:ext>
            </a:extLst>
          </p:cNvPr>
          <p:cNvSpPr txBox="1"/>
          <p:nvPr/>
        </p:nvSpPr>
        <p:spPr>
          <a:xfrm>
            <a:off x="7523253" y="4880076"/>
            <a:ext cx="1338828" cy="338554"/>
          </a:xfrm>
          <a:prstGeom prst="rect">
            <a:avLst/>
          </a:prstGeom>
          <a:noFill/>
        </p:spPr>
        <p:txBody>
          <a:bodyPr wrap="none" rtlCol="0">
            <a:spAutoFit/>
          </a:bodyPr>
          <a:lstStyle/>
          <a:p>
            <a:pPr algn="ctr"/>
            <a:r>
              <a:rPr lang="fr-FR" sz="1600" dirty="0">
                <a:latin typeface="Abadi" panose="020B0604020104020204" pitchFamily="34" charset="0"/>
              </a:rPr>
              <a:t>Micro Cluster</a:t>
            </a:r>
          </a:p>
        </p:txBody>
      </p:sp>
      <p:sp>
        <p:nvSpPr>
          <p:cNvPr id="34" name="ZoneTexte 33">
            <a:extLst>
              <a:ext uri="{FF2B5EF4-FFF2-40B4-BE49-F238E27FC236}">
                <a16:creationId xmlns:a16="http://schemas.microsoft.com/office/drawing/2014/main" id="{A50302EA-EE6A-4402-B4EB-5303BA1C1291}"/>
              </a:ext>
            </a:extLst>
          </p:cNvPr>
          <p:cNvSpPr txBox="1"/>
          <p:nvPr/>
        </p:nvSpPr>
        <p:spPr>
          <a:xfrm>
            <a:off x="7496803" y="5681513"/>
            <a:ext cx="1391727" cy="338554"/>
          </a:xfrm>
          <a:prstGeom prst="rect">
            <a:avLst/>
          </a:prstGeom>
          <a:noFill/>
        </p:spPr>
        <p:txBody>
          <a:bodyPr wrap="none" rtlCol="0">
            <a:spAutoFit/>
          </a:bodyPr>
          <a:lstStyle/>
          <a:p>
            <a:pPr algn="ctr"/>
            <a:r>
              <a:rPr lang="fr-FR" sz="1600" dirty="0" err="1">
                <a:latin typeface="Abadi" panose="020B0604020104020204" pitchFamily="34" charset="0"/>
              </a:rPr>
              <a:t>OCtoPus</a:t>
            </a:r>
            <a:r>
              <a:rPr lang="fr-FR" sz="1600" dirty="0">
                <a:latin typeface="Abadi" panose="020B0604020104020204" pitchFamily="34" charset="0"/>
              </a:rPr>
              <a:t> 3BD</a:t>
            </a:r>
          </a:p>
        </p:txBody>
      </p:sp>
      <p:pic>
        <p:nvPicPr>
          <p:cNvPr id="41" name="Image 40">
            <a:extLst>
              <a:ext uri="{FF2B5EF4-FFF2-40B4-BE49-F238E27FC236}">
                <a16:creationId xmlns:a16="http://schemas.microsoft.com/office/drawing/2014/main" id="{59F46CA8-471B-47F0-932E-AED036114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4914" y="1510332"/>
            <a:ext cx="503357" cy="503357"/>
          </a:xfrm>
          <a:prstGeom prst="rect">
            <a:avLst/>
          </a:prstGeom>
        </p:spPr>
      </p:pic>
      <p:sp>
        <p:nvSpPr>
          <p:cNvPr id="42" name="ZoneTexte 41">
            <a:extLst>
              <a:ext uri="{FF2B5EF4-FFF2-40B4-BE49-F238E27FC236}">
                <a16:creationId xmlns:a16="http://schemas.microsoft.com/office/drawing/2014/main" id="{3B840928-03E2-4FEF-94BA-CDBF438CE13A}"/>
              </a:ext>
            </a:extLst>
          </p:cNvPr>
          <p:cNvSpPr txBox="1"/>
          <p:nvPr/>
        </p:nvSpPr>
        <p:spPr>
          <a:xfrm>
            <a:off x="3659858" y="1997292"/>
            <a:ext cx="926023" cy="338554"/>
          </a:xfrm>
          <a:prstGeom prst="rect">
            <a:avLst/>
          </a:prstGeom>
          <a:noFill/>
        </p:spPr>
        <p:txBody>
          <a:bodyPr wrap="none" rtlCol="0">
            <a:spAutoFit/>
          </a:bodyPr>
          <a:lstStyle/>
          <a:p>
            <a:r>
              <a:rPr lang="fr-FR" sz="1600" dirty="0"/>
              <a:t>Stockage</a:t>
            </a:r>
          </a:p>
        </p:txBody>
      </p:sp>
      <p:sp>
        <p:nvSpPr>
          <p:cNvPr id="43" name="ZoneTexte 42">
            <a:extLst>
              <a:ext uri="{FF2B5EF4-FFF2-40B4-BE49-F238E27FC236}">
                <a16:creationId xmlns:a16="http://schemas.microsoft.com/office/drawing/2014/main" id="{EC8235C1-58F1-4644-A36E-3ED84F7699FE}"/>
              </a:ext>
            </a:extLst>
          </p:cNvPr>
          <p:cNvSpPr txBox="1"/>
          <p:nvPr/>
        </p:nvSpPr>
        <p:spPr>
          <a:xfrm>
            <a:off x="5784381" y="1998465"/>
            <a:ext cx="678391" cy="338554"/>
          </a:xfrm>
          <a:prstGeom prst="rect">
            <a:avLst/>
          </a:prstGeom>
          <a:noFill/>
        </p:spPr>
        <p:txBody>
          <a:bodyPr wrap="none" rtlCol="0">
            <a:spAutoFit/>
          </a:bodyPr>
          <a:lstStyle/>
          <a:p>
            <a:r>
              <a:rPr lang="fr-FR" sz="1600" dirty="0"/>
              <a:t>Calcul</a:t>
            </a:r>
          </a:p>
        </p:txBody>
      </p:sp>
      <p:pic>
        <p:nvPicPr>
          <p:cNvPr id="44" name="Image 43">
            <a:extLst>
              <a:ext uri="{FF2B5EF4-FFF2-40B4-BE49-F238E27FC236}">
                <a16:creationId xmlns:a16="http://schemas.microsoft.com/office/drawing/2014/main" id="{F8EBB59E-720C-41C4-81C8-3CBE285EE6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60452" y="1470181"/>
            <a:ext cx="526251" cy="526251"/>
          </a:xfrm>
          <a:prstGeom prst="rect">
            <a:avLst/>
          </a:prstGeom>
        </p:spPr>
      </p:pic>
      <p:pic>
        <p:nvPicPr>
          <p:cNvPr id="47" name="Graphique 46">
            <a:extLst>
              <a:ext uri="{FF2B5EF4-FFF2-40B4-BE49-F238E27FC236}">
                <a16:creationId xmlns:a16="http://schemas.microsoft.com/office/drawing/2014/main" id="{DD993864-7897-48E1-B2E2-383B299AC15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886564" y="1472785"/>
            <a:ext cx="604156" cy="604156"/>
          </a:xfrm>
          <a:prstGeom prst="rect">
            <a:avLst/>
          </a:prstGeom>
        </p:spPr>
      </p:pic>
      <p:pic>
        <p:nvPicPr>
          <p:cNvPr id="50" name="Picture 7" descr="A circuit board&#10;&#10;Description automatically generated">
            <a:extLst>
              <a:ext uri="{FF2B5EF4-FFF2-40B4-BE49-F238E27FC236}">
                <a16:creationId xmlns:a16="http://schemas.microsoft.com/office/drawing/2014/main" id="{E9DF7EEF-6BC1-4EE7-AD87-97A8BC9B1489}"/>
              </a:ext>
            </a:extLst>
          </p:cNvPr>
          <p:cNvPicPr>
            <a:picLocks noChangeAspect="1"/>
          </p:cNvPicPr>
          <p:nvPr/>
        </p:nvPicPr>
        <p:blipFill rotWithShape="1">
          <a:blip r:embed="rId6"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10711534" y="4684778"/>
            <a:ext cx="1243641" cy="884037"/>
          </a:xfrm>
          <a:prstGeom prst="rect">
            <a:avLst/>
          </a:prstGeom>
        </p:spPr>
      </p:pic>
      <p:sp>
        <p:nvSpPr>
          <p:cNvPr id="52" name="ZoneTexte 51">
            <a:extLst>
              <a:ext uri="{FF2B5EF4-FFF2-40B4-BE49-F238E27FC236}">
                <a16:creationId xmlns:a16="http://schemas.microsoft.com/office/drawing/2014/main" id="{B765813D-E2ED-49CC-B0B0-3A986BA0CD02}"/>
              </a:ext>
            </a:extLst>
          </p:cNvPr>
          <p:cNvSpPr txBox="1"/>
          <p:nvPr/>
        </p:nvSpPr>
        <p:spPr>
          <a:xfrm>
            <a:off x="9380462" y="5474091"/>
            <a:ext cx="2578531" cy="5232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altLang="en-US" sz="1400" b="0" i="0" u="none" strike="noStrike" kern="1200" cap="none" spc="0" normalizeH="0" baseline="0" noProof="0" dirty="0">
                <a:ln>
                  <a:noFill/>
                </a:ln>
                <a:solidFill>
                  <a:srgbClr val="494948"/>
                </a:solidFill>
                <a:effectLst/>
                <a:uLnTx/>
                <a:uFillTx/>
                <a:latin typeface="Abadi" panose="020B0604020104020204" pitchFamily="34" charset="0"/>
                <a:ea typeface="Open Sans" panose="020B0606030504020204" pitchFamily="34" charset="0"/>
                <a:cs typeface="Open Sans" panose="020B0606030504020204" pitchFamily="34" charset="0"/>
              </a:rPr>
              <a:t>La </a:t>
            </a:r>
            <a:r>
              <a:rPr lang="fr-FR" altLang="en-US" sz="1400" dirty="0">
                <a:solidFill>
                  <a:srgbClr val="494948"/>
                </a:solidFill>
                <a:latin typeface="Abadi" panose="020B0604020104020204" pitchFamily="34" charset="0"/>
                <a:ea typeface="Open Sans" panose="020B0606030504020204" pitchFamily="34" charset="0"/>
                <a:cs typeface="Open Sans" panose="020B0606030504020204" pitchFamily="34" charset="0"/>
              </a:rPr>
              <a:t>gamme </a:t>
            </a:r>
            <a:r>
              <a:rPr kumimoji="0" lang="fr-FR" altLang="en-US" sz="1400" b="0" i="0" u="none" strike="noStrike" kern="1200" cap="none" spc="0" normalizeH="0" baseline="0" noProof="0" dirty="0">
                <a:ln>
                  <a:noFill/>
                </a:ln>
                <a:solidFill>
                  <a:srgbClr val="494948"/>
                </a:solidFill>
                <a:effectLst/>
                <a:uLnTx/>
                <a:uFillTx/>
                <a:latin typeface="Abadi" panose="020B0604020104020204" pitchFamily="34" charset="0"/>
                <a:ea typeface="Open Sans" panose="020B0606030504020204" pitchFamily="34" charset="0"/>
                <a:cs typeface="Open Sans" panose="020B0606030504020204" pitchFamily="34" charset="0"/>
              </a:rPr>
              <a:t>réuni</a:t>
            </a:r>
            <a:r>
              <a:rPr lang="fr-FR" altLang="en-US" sz="1400" dirty="0">
                <a:solidFill>
                  <a:srgbClr val="494948"/>
                </a:solidFill>
                <a:latin typeface="Abadi" panose="020B0604020104020204" pitchFamily="34" charset="0"/>
                <a:ea typeface="Open Sans" panose="020B0606030504020204" pitchFamily="34" charset="0"/>
                <a:cs typeface="Open Sans" panose="020B0606030504020204" pitchFamily="34" charset="0"/>
              </a:rPr>
              <a:t>t</a:t>
            </a:r>
            <a:r>
              <a:rPr kumimoji="0" lang="fr-FR" altLang="en-US" sz="1400" b="0" i="0" u="none" strike="noStrike" kern="1200" cap="none" spc="0" normalizeH="0" baseline="0" noProof="0" dirty="0">
                <a:ln>
                  <a:noFill/>
                </a:ln>
                <a:solidFill>
                  <a:srgbClr val="494948"/>
                </a:solidFill>
                <a:effectLst/>
                <a:uLnTx/>
                <a:uFillTx/>
                <a:latin typeface="Abadi" panose="020B0604020104020204" pitchFamily="34" charset="0"/>
                <a:ea typeface="Open Sans" panose="020B0606030504020204" pitchFamily="34" charset="0"/>
                <a:cs typeface="Open Sans" panose="020B0606030504020204" pitchFamily="34" charset="0"/>
              </a:rPr>
              <a:t> performance </a:t>
            </a:r>
            <a:br>
              <a:rPr kumimoji="0" lang="fr-FR" altLang="en-US" sz="1400" b="0" i="0" u="none" strike="noStrike" kern="1200" cap="none" spc="0" normalizeH="0" baseline="0" noProof="0" dirty="0">
                <a:ln>
                  <a:noFill/>
                </a:ln>
                <a:solidFill>
                  <a:srgbClr val="494948"/>
                </a:solidFill>
                <a:effectLst/>
                <a:uLnTx/>
                <a:uFillTx/>
                <a:latin typeface="Abadi" panose="020B0604020104020204" pitchFamily="34" charset="0"/>
                <a:ea typeface="Open Sans" panose="020B0606030504020204" pitchFamily="34" charset="0"/>
                <a:cs typeface="Open Sans" panose="020B0606030504020204" pitchFamily="34" charset="0"/>
              </a:rPr>
            </a:br>
            <a:r>
              <a:rPr kumimoji="0" lang="fr-FR" altLang="en-US" sz="1400" b="0" i="0" u="none" strike="noStrike" kern="1200" cap="none" spc="0" normalizeH="0" baseline="0" noProof="0" dirty="0">
                <a:ln>
                  <a:noFill/>
                </a:ln>
                <a:solidFill>
                  <a:srgbClr val="494948"/>
                </a:solidFill>
                <a:effectLst/>
                <a:uLnTx/>
                <a:uFillTx/>
                <a:latin typeface="Abadi" panose="020B0604020104020204" pitchFamily="34" charset="0"/>
                <a:ea typeface="Open Sans" panose="020B0606030504020204" pitchFamily="34" charset="0"/>
                <a:cs typeface="Open Sans" panose="020B0606030504020204" pitchFamily="34" charset="0"/>
              </a:rPr>
              <a:t>et encombrement minimum</a:t>
            </a:r>
            <a:endParaRPr kumimoji="0" lang="fr-FR" altLang="en-US" sz="1400" b="1" i="0" u="none" strike="noStrike" kern="1200" cap="none" spc="0" normalizeH="0" baseline="0" noProof="0" dirty="0">
              <a:ln>
                <a:noFill/>
              </a:ln>
              <a:solidFill>
                <a:srgbClr val="494948"/>
              </a:solidFill>
              <a:effectLst/>
              <a:uLnTx/>
              <a:uFillTx/>
              <a:latin typeface="Abadi" panose="020B0604020104020204" pitchFamily="34" charset="0"/>
              <a:ea typeface="Open Sans" panose="020B0606030504020204" pitchFamily="34" charset="0"/>
              <a:cs typeface="Open Sans" panose="020B0606030504020204" pitchFamily="34" charset="0"/>
            </a:endParaRPr>
          </a:p>
        </p:txBody>
      </p:sp>
      <p:sp>
        <p:nvSpPr>
          <p:cNvPr id="54" name="ZoneTexte 53">
            <a:extLst>
              <a:ext uri="{FF2B5EF4-FFF2-40B4-BE49-F238E27FC236}">
                <a16:creationId xmlns:a16="http://schemas.microsoft.com/office/drawing/2014/main" id="{76712004-E68B-4486-957B-51A3DB27C68F}"/>
              </a:ext>
            </a:extLst>
          </p:cNvPr>
          <p:cNvSpPr txBox="1"/>
          <p:nvPr/>
        </p:nvSpPr>
        <p:spPr>
          <a:xfrm>
            <a:off x="9380462" y="5126797"/>
            <a:ext cx="1481496" cy="338554"/>
          </a:xfrm>
          <a:prstGeom prst="rect">
            <a:avLst/>
          </a:prstGeom>
          <a:noFill/>
        </p:spPr>
        <p:txBody>
          <a:bodyPr wrap="square">
            <a:spAutoFit/>
          </a:bodyPr>
          <a:lstStyle/>
          <a:p>
            <a:r>
              <a:rPr kumimoji="0" lang="fr-FR" sz="1600" b="0" i="0" u="none" strike="noStrike" kern="1200" cap="none" spc="0" normalizeH="0" baseline="0" noProof="0" dirty="0">
                <a:ln>
                  <a:noFill/>
                </a:ln>
                <a:solidFill>
                  <a:schemeClr val="bg1"/>
                </a:solidFill>
                <a:effectLst/>
                <a:highlight>
                  <a:srgbClr val="494948"/>
                </a:highlight>
                <a:uLnTx/>
                <a:uFillTx/>
                <a:latin typeface="Abadi" panose="020B0604020104020204" pitchFamily="34" charset="0"/>
                <a:ea typeface="+mj-ea"/>
                <a:cs typeface="+mj-cs"/>
              </a:rPr>
              <a:t>Ultra Slim NUC</a:t>
            </a:r>
            <a:endParaRPr lang="en-GB" sz="1000" dirty="0">
              <a:solidFill>
                <a:schemeClr val="bg1"/>
              </a:solidFill>
              <a:highlight>
                <a:srgbClr val="494948"/>
              </a:highlight>
            </a:endParaRPr>
          </a:p>
        </p:txBody>
      </p:sp>
      <p:sp>
        <p:nvSpPr>
          <p:cNvPr id="63" name="Rectangle 62">
            <a:extLst>
              <a:ext uri="{FF2B5EF4-FFF2-40B4-BE49-F238E27FC236}">
                <a16:creationId xmlns:a16="http://schemas.microsoft.com/office/drawing/2014/main" id="{DE0253B2-DF25-4E9F-BB18-83F52557A35C}"/>
              </a:ext>
            </a:extLst>
          </p:cNvPr>
          <p:cNvSpPr/>
          <p:nvPr/>
        </p:nvSpPr>
        <p:spPr>
          <a:xfrm>
            <a:off x="9380463" y="3232189"/>
            <a:ext cx="2578531" cy="138537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pic>
        <p:nvPicPr>
          <p:cNvPr id="66" name="Image 65" descr="Une image contenant équipement électronique, circuit, ordinateur&#10;&#10;Description générée automatiquement">
            <a:extLst>
              <a:ext uri="{FF2B5EF4-FFF2-40B4-BE49-F238E27FC236}">
                <a16:creationId xmlns:a16="http://schemas.microsoft.com/office/drawing/2014/main" id="{31548C5B-F16E-48D2-8DA7-EEEEEEAE8C3D}"/>
              </a:ext>
            </a:extLst>
          </p:cNvPr>
          <p:cNvPicPr>
            <a:picLocks noChangeAspect="1"/>
          </p:cNvPicPr>
          <p:nvPr/>
        </p:nvPicPr>
        <p:blipFill rotWithShape="1">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rcRect r="-3911"/>
          <a:stretch/>
        </p:blipFill>
        <p:spPr>
          <a:xfrm>
            <a:off x="10516293" y="3347167"/>
            <a:ext cx="1587284" cy="589932"/>
          </a:xfrm>
          <a:prstGeom prst="rect">
            <a:avLst/>
          </a:prstGeom>
        </p:spPr>
      </p:pic>
      <p:sp>
        <p:nvSpPr>
          <p:cNvPr id="69" name="ZoneTexte 68">
            <a:extLst>
              <a:ext uri="{FF2B5EF4-FFF2-40B4-BE49-F238E27FC236}">
                <a16:creationId xmlns:a16="http://schemas.microsoft.com/office/drawing/2014/main" id="{E672079C-33A4-4565-89A9-7ABE21FBF4FF}"/>
              </a:ext>
            </a:extLst>
          </p:cNvPr>
          <p:cNvSpPr txBox="1"/>
          <p:nvPr/>
        </p:nvSpPr>
        <p:spPr>
          <a:xfrm>
            <a:off x="9425188" y="3340755"/>
            <a:ext cx="1481496" cy="338554"/>
          </a:xfrm>
          <a:prstGeom prst="rect">
            <a:avLst/>
          </a:prstGeom>
          <a:noFill/>
        </p:spPr>
        <p:txBody>
          <a:bodyPr wrap="square">
            <a:spAutoFit/>
          </a:bodyPr>
          <a:lstStyle/>
          <a:p>
            <a:r>
              <a:rPr kumimoji="0" lang="fr-FR" sz="1600" b="0" i="0" u="none" strike="noStrike" kern="1200" cap="none" spc="0" normalizeH="0" baseline="0" noProof="0" dirty="0" err="1">
                <a:ln>
                  <a:noFill/>
                </a:ln>
                <a:solidFill>
                  <a:schemeClr val="bg1"/>
                </a:solidFill>
                <a:effectLst/>
                <a:highlight>
                  <a:srgbClr val="494948"/>
                </a:highlight>
                <a:uLnTx/>
                <a:uFillTx/>
                <a:latin typeface="Abadi" panose="020B0604020104020204" pitchFamily="34" charset="0"/>
                <a:ea typeface="+mj-ea"/>
                <a:cs typeface="+mj-cs"/>
              </a:rPr>
              <a:t>Ulys</a:t>
            </a:r>
            <a:r>
              <a:rPr kumimoji="0" lang="fr-FR" sz="1600" b="0" i="0" u="none" strike="noStrike" kern="1200" cap="none" spc="0" normalizeH="0" baseline="0" noProof="0" dirty="0">
                <a:ln>
                  <a:noFill/>
                </a:ln>
                <a:solidFill>
                  <a:schemeClr val="bg1"/>
                </a:solidFill>
                <a:effectLst/>
                <a:highlight>
                  <a:srgbClr val="494948"/>
                </a:highlight>
                <a:uLnTx/>
                <a:uFillTx/>
                <a:latin typeface="Abadi" panose="020B0604020104020204" pitchFamily="34" charset="0"/>
                <a:ea typeface="+mj-ea"/>
                <a:cs typeface="+mj-cs"/>
              </a:rPr>
              <a:t> S24 HA</a:t>
            </a:r>
            <a:endParaRPr lang="en-GB" sz="1000" dirty="0">
              <a:solidFill>
                <a:schemeClr val="bg1"/>
              </a:solidFill>
              <a:highlight>
                <a:srgbClr val="494948"/>
              </a:highlight>
            </a:endParaRPr>
          </a:p>
        </p:txBody>
      </p:sp>
      <p:sp>
        <p:nvSpPr>
          <p:cNvPr id="71" name="ZoneTexte 70">
            <a:extLst>
              <a:ext uri="{FF2B5EF4-FFF2-40B4-BE49-F238E27FC236}">
                <a16:creationId xmlns:a16="http://schemas.microsoft.com/office/drawing/2014/main" id="{957B8680-66ED-469F-8E1C-DD9540E3CD46}"/>
              </a:ext>
            </a:extLst>
          </p:cNvPr>
          <p:cNvSpPr txBox="1"/>
          <p:nvPr/>
        </p:nvSpPr>
        <p:spPr>
          <a:xfrm>
            <a:off x="9380462" y="3889676"/>
            <a:ext cx="2578531" cy="738664"/>
          </a:xfrm>
          <a:prstGeom prst="rect">
            <a:avLst/>
          </a:prstGeom>
          <a:noFill/>
        </p:spPr>
        <p:txBody>
          <a:bodyPr wrap="square">
            <a:spAutoFit/>
          </a:bodyPr>
          <a:lstStyle>
            <a:defPPr>
              <a:defRPr lang="fr-FR"/>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494948"/>
                </a:solidFill>
                <a:effectLst/>
                <a:uLnTx/>
                <a:uFillTx/>
                <a:latin typeface="Abadi" panose="020B0604020104020204" pitchFamily="34" charset="0"/>
                <a:ea typeface="Open Sans" panose="020B0606030504020204" pitchFamily="34" charset="0"/>
                <a:cs typeface="Open Sans" panose="020B0606030504020204" pitchFamily="34" charset="0"/>
              </a:defRPr>
            </a:lvl1pPr>
          </a:lstStyle>
          <a:p>
            <a:pPr algn="l"/>
            <a:r>
              <a:rPr lang="fr-FR" dirty="0"/>
              <a:t>Le “Cluster in a Box” </a:t>
            </a:r>
          </a:p>
          <a:p>
            <a:pPr algn="l"/>
            <a:r>
              <a:rPr lang="fr-FR" dirty="0"/>
              <a:t>haut de gamme - Serveur de stockage haute disponibilité </a:t>
            </a:r>
          </a:p>
        </p:txBody>
      </p:sp>
      <p:sp>
        <p:nvSpPr>
          <p:cNvPr id="72" name="Rectangle 71">
            <a:extLst>
              <a:ext uri="{FF2B5EF4-FFF2-40B4-BE49-F238E27FC236}">
                <a16:creationId xmlns:a16="http://schemas.microsoft.com/office/drawing/2014/main" id="{88611A12-7C70-42F5-BDA0-0C1685FF1BFA}"/>
              </a:ext>
            </a:extLst>
          </p:cNvPr>
          <p:cNvSpPr/>
          <p:nvPr/>
        </p:nvSpPr>
        <p:spPr>
          <a:xfrm>
            <a:off x="9380462" y="1720419"/>
            <a:ext cx="2578531" cy="138537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73" name="ZoneTexte 72">
            <a:extLst>
              <a:ext uri="{FF2B5EF4-FFF2-40B4-BE49-F238E27FC236}">
                <a16:creationId xmlns:a16="http://schemas.microsoft.com/office/drawing/2014/main" id="{A8E4751D-0A13-410A-95E0-3D48E903900A}"/>
              </a:ext>
            </a:extLst>
          </p:cNvPr>
          <p:cNvSpPr txBox="1"/>
          <p:nvPr/>
        </p:nvSpPr>
        <p:spPr>
          <a:xfrm>
            <a:off x="9425187" y="1828985"/>
            <a:ext cx="1481496" cy="338554"/>
          </a:xfrm>
          <a:prstGeom prst="rect">
            <a:avLst/>
          </a:prstGeom>
          <a:noFill/>
        </p:spPr>
        <p:txBody>
          <a:bodyPr wrap="square">
            <a:spAutoFit/>
          </a:bodyPr>
          <a:lstStyle/>
          <a:p>
            <a:r>
              <a:rPr kumimoji="0" lang="fr-FR" sz="1600" b="0" i="0" u="none" strike="noStrike" kern="1200" cap="none" spc="0" normalizeH="0" baseline="0" noProof="0" dirty="0" err="1">
                <a:ln>
                  <a:noFill/>
                </a:ln>
                <a:solidFill>
                  <a:schemeClr val="bg1"/>
                </a:solidFill>
                <a:effectLst/>
                <a:highlight>
                  <a:srgbClr val="494948"/>
                </a:highlight>
                <a:uLnTx/>
                <a:uFillTx/>
                <a:latin typeface="Abadi" panose="020B0604020104020204" pitchFamily="34" charset="0"/>
                <a:ea typeface="+mj-ea"/>
                <a:cs typeface="+mj-cs"/>
              </a:rPr>
              <a:t>OCtoPus</a:t>
            </a:r>
            <a:r>
              <a:rPr kumimoji="0" lang="fr-FR" sz="1600" b="0" i="0" u="none" strike="noStrike" kern="1200" cap="none" spc="0" normalizeH="0" baseline="0" noProof="0" dirty="0">
                <a:ln>
                  <a:noFill/>
                </a:ln>
                <a:solidFill>
                  <a:schemeClr val="bg1"/>
                </a:solidFill>
                <a:effectLst/>
                <a:highlight>
                  <a:srgbClr val="494948"/>
                </a:highlight>
                <a:uLnTx/>
                <a:uFillTx/>
                <a:latin typeface="Abadi" panose="020B0604020104020204" pitchFamily="34" charset="0"/>
                <a:ea typeface="+mj-ea"/>
                <a:cs typeface="+mj-cs"/>
              </a:rPr>
              <a:t> 3</a:t>
            </a:r>
            <a:endParaRPr lang="en-GB" sz="1000" dirty="0">
              <a:solidFill>
                <a:schemeClr val="bg1"/>
              </a:solidFill>
              <a:highlight>
                <a:srgbClr val="494948"/>
              </a:highlight>
            </a:endParaRPr>
          </a:p>
        </p:txBody>
      </p:sp>
      <p:sp>
        <p:nvSpPr>
          <p:cNvPr id="74" name="ZoneTexte 73">
            <a:extLst>
              <a:ext uri="{FF2B5EF4-FFF2-40B4-BE49-F238E27FC236}">
                <a16:creationId xmlns:a16="http://schemas.microsoft.com/office/drawing/2014/main" id="{2EB4D72C-B23C-45D4-9339-0A27DE4AB5FA}"/>
              </a:ext>
            </a:extLst>
          </p:cNvPr>
          <p:cNvSpPr txBox="1"/>
          <p:nvPr/>
        </p:nvSpPr>
        <p:spPr>
          <a:xfrm>
            <a:off x="9421370" y="2565256"/>
            <a:ext cx="2048086" cy="523220"/>
          </a:xfrm>
          <a:prstGeom prst="rect">
            <a:avLst/>
          </a:prstGeom>
          <a:noFill/>
        </p:spPr>
        <p:txBody>
          <a:bodyPr wrap="square">
            <a:spAutoFit/>
          </a:bodyPr>
          <a:lstStyle>
            <a:defPPr>
              <a:defRPr lang="fr-FR"/>
            </a:defPPr>
            <a:lvl1pPr marR="0" lvl="0" indent="0" algn="ctr" fontAlgn="auto">
              <a:lnSpc>
                <a:spcPct val="100000"/>
              </a:lnSpc>
              <a:spcBef>
                <a:spcPts val="0"/>
              </a:spcBef>
              <a:spcAft>
                <a:spcPts val="0"/>
              </a:spcAft>
              <a:buClrTx/>
              <a:buSzTx/>
              <a:buFontTx/>
              <a:buNone/>
              <a:tabLst/>
              <a:defRPr kumimoji="0" sz="1400" b="0" i="0" u="none" strike="noStrike" cap="none" spc="0" normalizeH="0" baseline="0">
                <a:ln>
                  <a:noFill/>
                </a:ln>
                <a:solidFill>
                  <a:srgbClr val="494948"/>
                </a:solidFill>
                <a:effectLst/>
                <a:uLnTx/>
                <a:uFillTx/>
                <a:latin typeface="Abadi" panose="020B0604020104020204" pitchFamily="34" charset="0"/>
                <a:ea typeface="Open Sans" panose="020B0606030504020204" pitchFamily="34" charset="0"/>
                <a:cs typeface="Open Sans" panose="020B0606030504020204" pitchFamily="34" charset="0"/>
              </a:defRPr>
            </a:lvl1pPr>
          </a:lstStyle>
          <a:p>
            <a:pPr algn="l"/>
            <a:r>
              <a:rPr lang="fr-FR" dirty="0"/>
              <a:t>La nouvelle génération modulaire &amp; évolutive</a:t>
            </a:r>
          </a:p>
        </p:txBody>
      </p:sp>
      <p:pic>
        <p:nvPicPr>
          <p:cNvPr id="75" name="Image 74">
            <a:extLst>
              <a:ext uri="{FF2B5EF4-FFF2-40B4-BE49-F238E27FC236}">
                <a16:creationId xmlns:a16="http://schemas.microsoft.com/office/drawing/2014/main" id="{3D297D76-A6AD-47B4-9B60-A8C0F7234839}"/>
              </a:ext>
            </a:extLst>
          </p:cNvPr>
          <p:cNvPicPr>
            <a:picLocks noChangeAspect="1"/>
          </p:cNvPicPr>
          <p:nvPr/>
        </p:nvPicPr>
        <p:blipFill>
          <a:blip r:embed="rId8"/>
          <a:stretch>
            <a:fillRect/>
          </a:stretch>
        </p:blipFill>
        <p:spPr>
          <a:xfrm>
            <a:off x="10375934" y="1749152"/>
            <a:ext cx="1623967" cy="884507"/>
          </a:xfrm>
          <a:prstGeom prst="rect">
            <a:avLst/>
          </a:prstGeom>
        </p:spPr>
      </p:pic>
      <p:sp>
        <p:nvSpPr>
          <p:cNvPr id="79" name="ZoneTexte 78">
            <a:extLst>
              <a:ext uri="{FF2B5EF4-FFF2-40B4-BE49-F238E27FC236}">
                <a16:creationId xmlns:a16="http://schemas.microsoft.com/office/drawing/2014/main" id="{16BEE070-42D3-4E0D-9762-7701BC11A42F}"/>
              </a:ext>
            </a:extLst>
          </p:cNvPr>
          <p:cNvSpPr txBox="1"/>
          <p:nvPr/>
        </p:nvSpPr>
        <p:spPr>
          <a:xfrm>
            <a:off x="10165935" y="1026900"/>
            <a:ext cx="1893535" cy="707886"/>
          </a:xfrm>
          <a:prstGeom prst="rect">
            <a:avLst/>
          </a:prstGeom>
          <a:noFill/>
        </p:spPr>
        <p:txBody>
          <a:bodyPr wrap="square">
            <a:spAutoFit/>
          </a:bodyPr>
          <a:lstStyle/>
          <a:p>
            <a:pPr algn="r"/>
            <a:r>
              <a:rPr kumimoji="0" lang="fr-FR" sz="2000" b="0" i="0" u="none" strike="noStrike" kern="1200" cap="none" spc="0" normalizeH="0" baseline="0" noProof="0" dirty="0">
                <a:ln>
                  <a:noFill/>
                </a:ln>
                <a:solidFill>
                  <a:schemeClr val="bg1"/>
                </a:solidFill>
                <a:effectLst/>
                <a:highlight>
                  <a:srgbClr val="F07D00"/>
                </a:highlight>
                <a:uLnTx/>
                <a:uFillTx/>
                <a:latin typeface="Abadi" panose="020B0604020104020204" pitchFamily="34" charset="0"/>
                <a:ea typeface="+mj-ea"/>
                <a:cs typeface="+mj-cs"/>
              </a:rPr>
              <a:t>Nos dernières</a:t>
            </a:r>
          </a:p>
          <a:p>
            <a:pPr algn="r"/>
            <a:r>
              <a:rPr kumimoji="0" lang="fr-FR" sz="2000" b="0" i="0" u="none" strike="noStrike" kern="1200" cap="none" spc="0" normalizeH="0" baseline="0" noProof="0" dirty="0">
                <a:ln>
                  <a:noFill/>
                </a:ln>
                <a:solidFill>
                  <a:schemeClr val="bg1"/>
                </a:solidFill>
                <a:effectLst/>
                <a:highlight>
                  <a:srgbClr val="F07D00"/>
                </a:highlight>
                <a:uLnTx/>
                <a:uFillTx/>
                <a:latin typeface="Abadi" panose="020B0604020104020204" pitchFamily="34" charset="0"/>
                <a:ea typeface="+mj-ea"/>
                <a:cs typeface="+mj-cs"/>
              </a:rPr>
              <a:t>innovations</a:t>
            </a:r>
            <a:endParaRPr lang="en-GB" sz="1100" dirty="0">
              <a:solidFill>
                <a:schemeClr val="bg1"/>
              </a:solidFill>
              <a:highlight>
                <a:srgbClr val="F07D00"/>
              </a:highlight>
            </a:endParaRPr>
          </a:p>
        </p:txBody>
      </p:sp>
    </p:spTree>
    <p:extLst>
      <p:ext uri="{BB962C8B-B14F-4D97-AF65-F5344CB8AC3E}">
        <p14:creationId xmlns:p14="http://schemas.microsoft.com/office/powerpoint/2010/main" val="312539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B5D4CE0-EA2E-44B7-A15B-E82D6C3B1B52}"/>
              </a:ext>
            </a:extLst>
          </p:cNvPr>
          <p:cNvSpPr>
            <a:spLocks noGrp="1"/>
          </p:cNvSpPr>
          <p:nvPr>
            <p:ph type="ftr" sz="quarter" idx="11"/>
          </p:nvPr>
        </p:nvSpPr>
        <p:spPr/>
        <p:txBody>
          <a:bodyPr/>
          <a:lstStyle/>
          <a:p>
            <a:r>
              <a:rPr lang="fr-FR" dirty="0"/>
              <a:t>Résultats annuels 2019-20</a:t>
            </a:r>
            <a:endParaRPr lang="en-GB" dirty="0"/>
          </a:p>
        </p:txBody>
      </p:sp>
      <p:sp>
        <p:nvSpPr>
          <p:cNvPr id="5" name="Espace réservé du numéro de diapositive 4">
            <a:extLst>
              <a:ext uri="{FF2B5EF4-FFF2-40B4-BE49-F238E27FC236}">
                <a16:creationId xmlns:a16="http://schemas.microsoft.com/office/drawing/2014/main" id="{C75ACD28-841F-42E7-A150-DE1F75C53B6E}"/>
              </a:ext>
            </a:extLst>
          </p:cNvPr>
          <p:cNvSpPr>
            <a:spLocks noGrp="1"/>
          </p:cNvSpPr>
          <p:nvPr>
            <p:ph type="sldNum" sz="quarter" idx="12"/>
          </p:nvPr>
        </p:nvSpPr>
        <p:spPr/>
        <p:txBody>
          <a:bodyPr/>
          <a:lstStyle/>
          <a:p>
            <a:fld id="{964486D4-D654-4480-BC70-181118A9BD87}" type="slidenum">
              <a:rPr lang="fr-FR" smtClean="0"/>
              <a:pPr/>
              <a:t>28</a:t>
            </a:fld>
            <a:endParaRPr lang="fr-FR" dirty="0"/>
          </a:p>
        </p:txBody>
      </p:sp>
      <p:sp>
        <p:nvSpPr>
          <p:cNvPr id="6" name="Espace réservé du texte 5">
            <a:extLst>
              <a:ext uri="{FF2B5EF4-FFF2-40B4-BE49-F238E27FC236}">
                <a16:creationId xmlns:a16="http://schemas.microsoft.com/office/drawing/2014/main" id="{415EE749-7F1F-40F0-9AE1-BBCFF54B5C33}"/>
              </a:ext>
            </a:extLst>
          </p:cNvPr>
          <p:cNvSpPr>
            <a:spLocks noGrp="1"/>
          </p:cNvSpPr>
          <p:nvPr>
            <p:ph type="body" sz="quarter" idx="13"/>
          </p:nvPr>
        </p:nvSpPr>
        <p:spPr/>
        <p:txBody>
          <a:bodyPr/>
          <a:lstStyle/>
          <a:p>
            <a:endParaRPr lang="en-GB" dirty="0"/>
          </a:p>
        </p:txBody>
      </p:sp>
      <p:sp>
        <p:nvSpPr>
          <p:cNvPr id="10" name="Titre 3">
            <a:extLst>
              <a:ext uri="{FF2B5EF4-FFF2-40B4-BE49-F238E27FC236}">
                <a16:creationId xmlns:a16="http://schemas.microsoft.com/office/drawing/2014/main" id="{0DF84FFA-A050-40FB-8E53-A5F0E4A8A314}"/>
              </a:ext>
            </a:extLst>
          </p:cNvPr>
          <p:cNvSpPr txBox="1">
            <a:spLocks/>
          </p:cNvSpPr>
          <p:nvPr/>
        </p:nvSpPr>
        <p:spPr>
          <a:xfrm>
            <a:off x="857905" y="461947"/>
            <a:ext cx="10856843" cy="654050"/>
          </a:xfrm>
          <a:prstGeom prst="rect">
            <a:avLst/>
          </a:prstGeom>
        </p:spPr>
        <p:txBody>
          <a:bodyPr/>
          <a:lstStyle>
            <a:lvl1pPr algn="l" defTabSz="914400" rtl="0" eaLnBrk="1" latinLnBrk="0" hangingPunct="1">
              <a:lnSpc>
                <a:spcPct val="90000"/>
              </a:lnSpc>
              <a:spcBef>
                <a:spcPct val="0"/>
              </a:spcBef>
              <a:buNone/>
              <a:defRPr sz="3600" kern="1200">
                <a:solidFill>
                  <a:srgbClr val="F07D00"/>
                </a:solidFill>
                <a:latin typeface="Abadi" panose="020B0604020104020204" pitchFamily="34" charset="0"/>
                <a:ea typeface="+mj-ea"/>
                <a:cs typeface="+mj-cs"/>
              </a:defRPr>
            </a:lvl1pPr>
          </a:lstStyle>
          <a:p>
            <a:r>
              <a:rPr lang="fr-FR" dirty="0"/>
              <a:t>Accélérer la dynamique commerciale sur des secteurs d’activités prioritaires</a:t>
            </a:r>
          </a:p>
        </p:txBody>
      </p:sp>
      <p:sp>
        <p:nvSpPr>
          <p:cNvPr id="54" name="ZoneTexte 53">
            <a:extLst>
              <a:ext uri="{FF2B5EF4-FFF2-40B4-BE49-F238E27FC236}">
                <a16:creationId xmlns:a16="http://schemas.microsoft.com/office/drawing/2014/main" id="{2B0AF7BD-6573-43D0-8FA7-7567003A9741}"/>
              </a:ext>
            </a:extLst>
          </p:cNvPr>
          <p:cNvSpPr txBox="1"/>
          <p:nvPr/>
        </p:nvSpPr>
        <p:spPr>
          <a:xfrm>
            <a:off x="1385574" y="2382593"/>
            <a:ext cx="9420853" cy="734945"/>
          </a:xfrm>
          <a:prstGeom prst="rect">
            <a:avLst/>
          </a:prstGeom>
          <a:noFill/>
        </p:spPr>
        <p:txBody>
          <a:bodyPr wrap="square" rtlCol="0">
            <a:spAutoFit/>
          </a:bodyPr>
          <a:lstStyle/>
          <a:p>
            <a:pPr marL="0" lvl="1" indent="-192087" algn="ctr">
              <a:lnSpc>
                <a:spcPct val="87000"/>
              </a:lnSpc>
              <a:spcBef>
                <a:spcPts val="1200"/>
              </a:spcBef>
              <a:buSzPct val="70000"/>
            </a:pPr>
            <a:r>
              <a:rPr lang="fr-FR" sz="2400" dirty="0">
                <a:solidFill>
                  <a:srgbClr val="494948"/>
                </a:solidFill>
                <a:latin typeface="Abadi" panose="020B0604020104020204" pitchFamily="34" charset="0"/>
              </a:rPr>
              <a:t>CONCENTRER NOTRE CONQUÊTE SUR </a:t>
            </a:r>
            <a:r>
              <a:rPr lang="fr-FR" sz="2400" dirty="0">
                <a:solidFill>
                  <a:schemeClr val="bg1"/>
                </a:solidFill>
                <a:highlight>
                  <a:srgbClr val="494948"/>
                </a:highlight>
                <a:latin typeface="Abadi" panose="020B0604020104020204" pitchFamily="34" charset="0"/>
                <a:ea typeface="+mj-ea"/>
                <a:cs typeface="+mj-cs"/>
              </a:rPr>
              <a:t>5 VERTICAUX PRIORITAIRES</a:t>
            </a:r>
          </a:p>
        </p:txBody>
      </p:sp>
      <p:grpSp>
        <p:nvGrpSpPr>
          <p:cNvPr id="17" name="Groupe 16">
            <a:extLst>
              <a:ext uri="{FF2B5EF4-FFF2-40B4-BE49-F238E27FC236}">
                <a16:creationId xmlns:a16="http://schemas.microsoft.com/office/drawing/2014/main" id="{E68C724E-DE11-4C24-BE61-97E0A902C1F4}"/>
              </a:ext>
            </a:extLst>
          </p:cNvPr>
          <p:cNvGrpSpPr/>
          <p:nvPr/>
        </p:nvGrpSpPr>
        <p:grpSpPr>
          <a:xfrm>
            <a:off x="1291309" y="3124821"/>
            <a:ext cx="9609383" cy="1554795"/>
            <a:chOff x="1430645" y="3124821"/>
            <a:chExt cx="9609383" cy="1554795"/>
          </a:xfrm>
        </p:grpSpPr>
        <p:grpSp>
          <p:nvGrpSpPr>
            <p:cNvPr id="14" name="Groupe 13">
              <a:extLst>
                <a:ext uri="{FF2B5EF4-FFF2-40B4-BE49-F238E27FC236}">
                  <a16:creationId xmlns:a16="http://schemas.microsoft.com/office/drawing/2014/main" id="{E828CDA7-8D5A-42DC-BCAE-3A883D2784C4}"/>
                </a:ext>
              </a:extLst>
            </p:cNvPr>
            <p:cNvGrpSpPr/>
            <p:nvPr/>
          </p:nvGrpSpPr>
          <p:grpSpPr>
            <a:xfrm>
              <a:off x="5466461" y="3124821"/>
              <a:ext cx="1616933" cy="1554795"/>
              <a:chOff x="5308478" y="3124821"/>
              <a:chExt cx="1616933" cy="1554795"/>
            </a:xfrm>
          </p:grpSpPr>
          <p:sp>
            <p:nvSpPr>
              <p:cNvPr id="83" name="Parallélogramme 82">
                <a:extLst>
                  <a:ext uri="{FF2B5EF4-FFF2-40B4-BE49-F238E27FC236}">
                    <a16:creationId xmlns:a16="http://schemas.microsoft.com/office/drawing/2014/main" id="{BA14574A-E6A6-4EF9-AA39-5C7B335ABB94}"/>
                  </a:ext>
                </a:extLst>
              </p:cNvPr>
              <p:cNvSpPr/>
              <p:nvPr/>
            </p:nvSpPr>
            <p:spPr>
              <a:xfrm>
                <a:off x="5308478" y="3124821"/>
                <a:ext cx="1616933" cy="1554795"/>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5" name="Rectangle 74">
                <a:extLst>
                  <a:ext uri="{FF2B5EF4-FFF2-40B4-BE49-F238E27FC236}">
                    <a16:creationId xmlns:a16="http://schemas.microsoft.com/office/drawing/2014/main" id="{9A7C1882-0B5E-4354-9223-36CCE51272DB}"/>
                  </a:ext>
                </a:extLst>
              </p:cNvPr>
              <p:cNvSpPr/>
              <p:nvPr/>
            </p:nvSpPr>
            <p:spPr>
              <a:xfrm>
                <a:off x="5341510" y="3958386"/>
                <a:ext cx="1550869" cy="661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badi" panose="020B0604020104020204" pitchFamily="34" charset="0"/>
                    <a:cs typeface="Arial" panose="020B0604020202020204" pitchFamily="34" charset="0"/>
                  </a:rPr>
                  <a:t>Entertainment</a:t>
                </a:r>
              </a:p>
            </p:txBody>
          </p:sp>
          <p:pic>
            <p:nvPicPr>
              <p:cNvPr id="8" name="Graphique 7">
                <a:extLst>
                  <a:ext uri="{FF2B5EF4-FFF2-40B4-BE49-F238E27FC236}">
                    <a16:creationId xmlns:a16="http://schemas.microsoft.com/office/drawing/2014/main" id="{E4020D13-0B49-472F-9E1B-173AC5878B5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36435" y="3193833"/>
                <a:ext cx="761020" cy="761020"/>
              </a:xfrm>
              <a:prstGeom prst="rect">
                <a:avLst/>
              </a:prstGeom>
            </p:spPr>
          </p:pic>
        </p:grpSp>
        <p:grpSp>
          <p:nvGrpSpPr>
            <p:cNvPr id="13" name="Groupe 12">
              <a:extLst>
                <a:ext uri="{FF2B5EF4-FFF2-40B4-BE49-F238E27FC236}">
                  <a16:creationId xmlns:a16="http://schemas.microsoft.com/office/drawing/2014/main" id="{DC9AC660-4A99-44DC-B07C-D8E1E57857FA}"/>
                </a:ext>
              </a:extLst>
            </p:cNvPr>
            <p:cNvGrpSpPr/>
            <p:nvPr/>
          </p:nvGrpSpPr>
          <p:grpSpPr>
            <a:xfrm>
              <a:off x="3493064" y="3124821"/>
              <a:ext cx="1616933" cy="1554795"/>
              <a:chOff x="3594417" y="3124821"/>
              <a:chExt cx="1616933" cy="1554795"/>
            </a:xfrm>
          </p:grpSpPr>
          <p:sp>
            <p:nvSpPr>
              <p:cNvPr id="82" name="Parallélogramme 81">
                <a:extLst>
                  <a:ext uri="{FF2B5EF4-FFF2-40B4-BE49-F238E27FC236}">
                    <a16:creationId xmlns:a16="http://schemas.microsoft.com/office/drawing/2014/main" id="{071A915F-E97F-40BB-B8A7-D1280523BE41}"/>
                  </a:ext>
                </a:extLst>
              </p:cNvPr>
              <p:cNvSpPr/>
              <p:nvPr/>
            </p:nvSpPr>
            <p:spPr>
              <a:xfrm>
                <a:off x="3594417" y="3124821"/>
                <a:ext cx="1616933" cy="1554795"/>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4" name="Rectangle 73">
                <a:extLst>
                  <a:ext uri="{FF2B5EF4-FFF2-40B4-BE49-F238E27FC236}">
                    <a16:creationId xmlns:a16="http://schemas.microsoft.com/office/drawing/2014/main" id="{C59FFA13-4869-460B-AB86-4315DB210C82}"/>
                  </a:ext>
                </a:extLst>
              </p:cNvPr>
              <p:cNvSpPr/>
              <p:nvPr/>
            </p:nvSpPr>
            <p:spPr>
              <a:xfrm>
                <a:off x="3627449" y="3958386"/>
                <a:ext cx="1550869" cy="661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badi" panose="020B0604020104020204" pitchFamily="34" charset="0"/>
                    <a:cs typeface="Arial" panose="020B0604020202020204" pitchFamily="34" charset="0"/>
                  </a:rPr>
                  <a:t>Finance</a:t>
                </a:r>
              </a:p>
            </p:txBody>
          </p:sp>
          <p:pic>
            <p:nvPicPr>
              <p:cNvPr id="28" name="Graphique 27">
                <a:extLst>
                  <a:ext uri="{FF2B5EF4-FFF2-40B4-BE49-F238E27FC236}">
                    <a16:creationId xmlns:a16="http://schemas.microsoft.com/office/drawing/2014/main" id="{F63BB287-9F25-438D-9010-2CA93AADB8E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056869" y="3228329"/>
                <a:ext cx="692028" cy="692028"/>
              </a:xfrm>
              <a:prstGeom prst="rect">
                <a:avLst/>
              </a:prstGeom>
            </p:spPr>
          </p:pic>
        </p:grpSp>
        <p:grpSp>
          <p:nvGrpSpPr>
            <p:cNvPr id="12" name="Groupe 11">
              <a:extLst>
                <a:ext uri="{FF2B5EF4-FFF2-40B4-BE49-F238E27FC236}">
                  <a16:creationId xmlns:a16="http://schemas.microsoft.com/office/drawing/2014/main" id="{D68DBA7A-67B0-46D3-901A-79F507007472}"/>
                </a:ext>
              </a:extLst>
            </p:cNvPr>
            <p:cNvGrpSpPr/>
            <p:nvPr/>
          </p:nvGrpSpPr>
          <p:grpSpPr>
            <a:xfrm>
              <a:off x="1430645" y="3124821"/>
              <a:ext cx="1705955" cy="1554795"/>
              <a:chOff x="1831241" y="3124821"/>
              <a:chExt cx="1705955" cy="1554795"/>
            </a:xfrm>
          </p:grpSpPr>
          <p:sp>
            <p:nvSpPr>
              <p:cNvPr id="81" name="Parallélogramme 80">
                <a:extLst>
                  <a:ext uri="{FF2B5EF4-FFF2-40B4-BE49-F238E27FC236}">
                    <a16:creationId xmlns:a16="http://schemas.microsoft.com/office/drawing/2014/main" id="{325164A7-DB70-4154-9FBA-0720F99BBE66}"/>
                  </a:ext>
                </a:extLst>
              </p:cNvPr>
              <p:cNvSpPr/>
              <p:nvPr/>
            </p:nvSpPr>
            <p:spPr>
              <a:xfrm>
                <a:off x="1898319" y="3124821"/>
                <a:ext cx="1616933" cy="1554795"/>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73" name="Rectangle 72">
                <a:extLst>
                  <a:ext uri="{FF2B5EF4-FFF2-40B4-BE49-F238E27FC236}">
                    <a16:creationId xmlns:a16="http://schemas.microsoft.com/office/drawing/2014/main" id="{C9EFF3CC-9DFC-4802-AAA2-76096C3068DB}"/>
                  </a:ext>
                </a:extLst>
              </p:cNvPr>
              <p:cNvSpPr/>
              <p:nvPr/>
            </p:nvSpPr>
            <p:spPr>
              <a:xfrm>
                <a:off x="1831241" y="3958386"/>
                <a:ext cx="1705955" cy="661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badi" panose="020B0604020104020204" pitchFamily="34" charset="0"/>
                    <a:cs typeface="Arial" panose="020B0604020202020204" pitchFamily="34" charset="0"/>
                  </a:rPr>
                  <a:t>Internet Service Provider, Cloud, 5G</a:t>
                </a:r>
              </a:p>
            </p:txBody>
          </p:sp>
          <p:pic>
            <p:nvPicPr>
              <p:cNvPr id="80" name="Graphique 79">
                <a:extLst>
                  <a:ext uri="{FF2B5EF4-FFF2-40B4-BE49-F238E27FC236}">
                    <a16:creationId xmlns:a16="http://schemas.microsoft.com/office/drawing/2014/main" id="{61C9DBD6-903D-4002-A367-BABDCB3FA7D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78623" y="3246180"/>
                <a:ext cx="656327" cy="656327"/>
              </a:xfrm>
              <a:prstGeom prst="rect">
                <a:avLst/>
              </a:prstGeom>
            </p:spPr>
          </p:pic>
        </p:grpSp>
        <p:grpSp>
          <p:nvGrpSpPr>
            <p:cNvPr id="15" name="Groupe 14">
              <a:extLst>
                <a:ext uri="{FF2B5EF4-FFF2-40B4-BE49-F238E27FC236}">
                  <a16:creationId xmlns:a16="http://schemas.microsoft.com/office/drawing/2014/main" id="{45E2DEF9-D82C-452B-B544-509EF9CC5C2C}"/>
                </a:ext>
              </a:extLst>
            </p:cNvPr>
            <p:cNvGrpSpPr/>
            <p:nvPr/>
          </p:nvGrpSpPr>
          <p:grpSpPr>
            <a:xfrm>
              <a:off x="7439858" y="3124821"/>
              <a:ext cx="1621853" cy="1554795"/>
              <a:chOff x="7022539" y="3124821"/>
              <a:chExt cx="1621853" cy="1554795"/>
            </a:xfrm>
          </p:grpSpPr>
          <p:sp>
            <p:nvSpPr>
              <p:cNvPr id="84" name="Parallélogramme 83">
                <a:extLst>
                  <a:ext uri="{FF2B5EF4-FFF2-40B4-BE49-F238E27FC236}">
                    <a16:creationId xmlns:a16="http://schemas.microsoft.com/office/drawing/2014/main" id="{41E46C1B-D85D-4992-99DB-CDA9B30D354E}"/>
                  </a:ext>
                </a:extLst>
              </p:cNvPr>
              <p:cNvSpPr/>
              <p:nvPr/>
            </p:nvSpPr>
            <p:spPr>
              <a:xfrm>
                <a:off x="7027459" y="3124821"/>
                <a:ext cx="1616933" cy="1554795"/>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89" name="Rectangle 88">
                <a:extLst>
                  <a:ext uri="{FF2B5EF4-FFF2-40B4-BE49-F238E27FC236}">
                    <a16:creationId xmlns:a16="http://schemas.microsoft.com/office/drawing/2014/main" id="{024626BA-25E1-443B-AEE3-5087FE375B15}"/>
                  </a:ext>
                </a:extLst>
              </p:cNvPr>
              <p:cNvSpPr/>
              <p:nvPr/>
            </p:nvSpPr>
            <p:spPr>
              <a:xfrm>
                <a:off x="7022539" y="3968792"/>
                <a:ext cx="1550869" cy="661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badi" panose="020B0604020104020204" pitchFamily="34" charset="0"/>
                    <a:cs typeface="Arial" panose="020B0604020202020204" pitchFamily="34" charset="0"/>
                  </a:rPr>
                  <a:t>Industries</a:t>
                </a:r>
              </a:p>
            </p:txBody>
          </p:sp>
          <p:pic>
            <p:nvPicPr>
              <p:cNvPr id="98" name="Graphique 97">
                <a:extLst>
                  <a:ext uri="{FF2B5EF4-FFF2-40B4-BE49-F238E27FC236}">
                    <a16:creationId xmlns:a16="http://schemas.microsoft.com/office/drawing/2014/main" id="{541D666D-1F6E-4429-ABD0-1D8FBBEFD62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469030" y="3237576"/>
                <a:ext cx="673534" cy="673534"/>
              </a:xfrm>
              <a:prstGeom prst="rect">
                <a:avLst/>
              </a:prstGeom>
            </p:spPr>
          </p:pic>
        </p:grpSp>
        <p:grpSp>
          <p:nvGrpSpPr>
            <p:cNvPr id="16" name="Groupe 15">
              <a:extLst>
                <a:ext uri="{FF2B5EF4-FFF2-40B4-BE49-F238E27FC236}">
                  <a16:creationId xmlns:a16="http://schemas.microsoft.com/office/drawing/2014/main" id="{9C46B020-1764-4839-ADE9-3F3888A0A0C4}"/>
                </a:ext>
              </a:extLst>
            </p:cNvPr>
            <p:cNvGrpSpPr/>
            <p:nvPr/>
          </p:nvGrpSpPr>
          <p:grpSpPr>
            <a:xfrm>
              <a:off x="9418175" y="3124821"/>
              <a:ext cx="1621853" cy="1554795"/>
              <a:chOff x="8738906" y="3124821"/>
              <a:chExt cx="1621853" cy="1554795"/>
            </a:xfrm>
          </p:grpSpPr>
          <p:sp>
            <p:nvSpPr>
              <p:cNvPr id="30" name="Parallélogramme 29">
                <a:extLst>
                  <a:ext uri="{FF2B5EF4-FFF2-40B4-BE49-F238E27FC236}">
                    <a16:creationId xmlns:a16="http://schemas.microsoft.com/office/drawing/2014/main" id="{F39EDEFD-33A5-4E20-935C-E32D229406BE}"/>
                  </a:ext>
                </a:extLst>
              </p:cNvPr>
              <p:cNvSpPr/>
              <p:nvPr/>
            </p:nvSpPr>
            <p:spPr>
              <a:xfrm>
                <a:off x="8743826" y="3124821"/>
                <a:ext cx="1616933" cy="1554795"/>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a:p>
            </p:txBody>
          </p:sp>
          <p:sp>
            <p:nvSpPr>
              <p:cNvPr id="31" name="Rectangle 30">
                <a:extLst>
                  <a:ext uri="{FF2B5EF4-FFF2-40B4-BE49-F238E27FC236}">
                    <a16:creationId xmlns:a16="http://schemas.microsoft.com/office/drawing/2014/main" id="{05DD053B-819F-452E-8A24-CFE92361A83E}"/>
                  </a:ext>
                </a:extLst>
              </p:cNvPr>
              <p:cNvSpPr/>
              <p:nvPr/>
            </p:nvSpPr>
            <p:spPr>
              <a:xfrm>
                <a:off x="8738906" y="3968792"/>
                <a:ext cx="1550869" cy="661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badi" panose="020B0604020104020204" pitchFamily="34" charset="0"/>
                    <a:cs typeface="Arial" panose="020B0604020202020204" pitchFamily="34" charset="0"/>
                  </a:rPr>
                  <a:t>Défense &amp; </a:t>
                </a:r>
                <a:r>
                  <a:rPr lang="en-US" sz="1600" dirty="0" err="1">
                    <a:solidFill>
                      <a:schemeClr val="tx1"/>
                    </a:solidFill>
                    <a:latin typeface="Abadi" panose="020B0604020104020204" pitchFamily="34" charset="0"/>
                    <a:cs typeface="Arial" panose="020B0604020202020204" pitchFamily="34" charset="0"/>
                  </a:rPr>
                  <a:t>sécurité</a:t>
                </a:r>
                <a:endParaRPr lang="en-US" sz="1600" dirty="0">
                  <a:solidFill>
                    <a:schemeClr val="tx1"/>
                  </a:solidFill>
                  <a:latin typeface="Abadi" panose="020B0604020104020204" pitchFamily="34" charset="0"/>
                  <a:cs typeface="Arial" panose="020B0604020202020204" pitchFamily="34" charset="0"/>
                </a:endParaRPr>
              </a:p>
            </p:txBody>
          </p:sp>
          <p:pic>
            <p:nvPicPr>
              <p:cNvPr id="27" name="Graphique 26">
                <a:extLst>
                  <a:ext uri="{FF2B5EF4-FFF2-40B4-BE49-F238E27FC236}">
                    <a16:creationId xmlns:a16="http://schemas.microsoft.com/office/drawing/2014/main" id="{B21A9947-1AD9-406A-B45B-CF9D23DF66D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224794" y="3246845"/>
                <a:ext cx="654997" cy="654997"/>
              </a:xfrm>
              <a:prstGeom prst="rect">
                <a:avLst/>
              </a:prstGeom>
            </p:spPr>
          </p:pic>
        </p:grpSp>
      </p:grpSp>
    </p:spTree>
    <p:extLst>
      <p:ext uri="{BB962C8B-B14F-4D97-AF65-F5344CB8AC3E}">
        <p14:creationId xmlns:p14="http://schemas.microsoft.com/office/powerpoint/2010/main" val="35943893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CC02870-505B-4A0B-9648-ED72157D92DC}"/>
              </a:ext>
            </a:extLst>
          </p:cNvPr>
          <p:cNvSpPr/>
          <p:nvPr/>
        </p:nvSpPr>
        <p:spPr>
          <a:xfrm>
            <a:off x="3604692" y="2607005"/>
            <a:ext cx="2344119" cy="138537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6" name="Rectangle 25">
            <a:extLst>
              <a:ext uri="{FF2B5EF4-FFF2-40B4-BE49-F238E27FC236}">
                <a16:creationId xmlns:a16="http://schemas.microsoft.com/office/drawing/2014/main" id="{B77D118C-8EB3-4DF4-9712-F51E0268AAE3}"/>
              </a:ext>
            </a:extLst>
          </p:cNvPr>
          <p:cNvSpPr/>
          <p:nvPr/>
        </p:nvSpPr>
        <p:spPr>
          <a:xfrm>
            <a:off x="6238859" y="2610879"/>
            <a:ext cx="2344119" cy="138537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7" name="Rectangle 26">
            <a:extLst>
              <a:ext uri="{FF2B5EF4-FFF2-40B4-BE49-F238E27FC236}">
                <a16:creationId xmlns:a16="http://schemas.microsoft.com/office/drawing/2014/main" id="{B002A70D-64FB-4239-8D25-1A8F8CF8C424}"/>
              </a:ext>
            </a:extLst>
          </p:cNvPr>
          <p:cNvSpPr/>
          <p:nvPr/>
        </p:nvSpPr>
        <p:spPr>
          <a:xfrm>
            <a:off x="6238859" y="4245363"/>
            <a:ext cx="2344119" cy="138537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8" name="Rectangle 27">
            <a:extLst>
              <a:ext uri="{FF2B5EF4-FFF2-40B4-BE49-F238E27FC236}">
                <a16:creationId xmlns:a16="http://schemas.microsoft.com/office/drawing/2014/main" id="{CD88EE43-AB9D-4706-8E72-17A087DA6849}"/>
              </a:ext>
            </a:extLst>
          </p:cNvPr>
          <p:cNvSpPr/>
          <p:nvPr/>
        </p:nvSpPr>
        <p:spPr>
          <a:xfrm>
            <a:off x="8829822" y="2606414"/>
            <a:ext cx="2344119" cy="138537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3" name="Rectangle 22">
            <a:extLst>
              <a:ext uri="{FF2B5EF4-FFF2-40B4-BE49-F238E27FC236}">
                <a16:creationId xmlns:a16="http://schemas.microsoft.com/office/drawing/2014/main" id="{72C82EA6-1C96-4F2C-8926-17963472B73B}"/>
              </a:ext>
            </a:extLst>
          </p:cNvPr>
          <p:cNvSpPr/>
          <p:nvPr/>
        </p:nvSpPr>
        <p:spPr>
          <a:xfrm>
            <a:off x="992127" y="4240479"/>
            <a:ext cx="2344119" cy="138537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2" name="Rectangle 21">
            <a:extLst>
              <a:ext uri="{FF2B5EF4-FFF2-40B4-BE49-F238E27FC236}">
                <a16:creationId xmlns:a16="http://schemas.microsoft.com/office/drawing/2014/main" id="{749B26AA-3707-4198-887C-9FCB1181905B}"/>
              </a:ext>
            </a:extLst>
          </p:cNvPr>
          <p:cNvSpPr/>
          <p:nvPr/>
        </p:nvSpPr>
        <p:spPr>
          <a:xfrm>
            <a:off x="1009145" y="2607005"/>
            <a:ext cx="2344119" cy="1385378"/>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p:txBody>
      </p:sp>
      <p:sp>
        <p:nvSpPr>
          <p:cNvPr id="2" name="Titre 1">
            <a:extLst>
              <a:ext uri="{FF2B5EF4-FFF2-40B4-BE49-F238E27FC236}">
                <a16:creationId xmlns:a16="http://schemas.microsoft.com/office/drawing/2014/main" id="{74F15D99-4D10-4CE4-B803-8838D558FA7E}"/>
              </a:ext>
            </a:extLst>
          </p:cNvPr>
          <p:cNvSpPr>
            <a:spLocks noGrp="1"/>
          </p:cNvSpPr>
          <p:nvPr>
            <p:ph type="title"/>
          </p:nvPr>
        </p:nvSpPr>
        <p:spPr/>
        <p:txBody>
          <a:bodyPr/>
          <a:lstStyle/>
          <a:p>
            <a:r>
              <a:rPr lang="fr-FR" dirty="0"/>
              <a:t>Un positionnement sur toute la chaîne de valeur</a:t>
            </a:r>
            <a:endParaRPr lang="en-GB" dirty="0">
              <a:highlight>
                <a:srgbClr val="FFFF00"/>
              </a:highlight>
            </a:endParaRPr>
          </a:p>
        </p:txBody>
      </p:sp>
      <p:sp>
        <p:nvSpPr>
          <p:cNvPr id="4" name="Espace réservé du pied de page 3">
            <a:extLst>
              <a:ext uri="{FF2B5EF4-FFF2-40B4-BE49-F238E27FC236}">
                <a16:creationId xmlns:a16="http://schemas.microsoft.com/office/drawing/2014/main" id="{58CA1214-F217-47E6-AD58-CB6983CDA7C9}"/>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D69651F2-ABA4-48B5-B388-FC6856E34B01}"/>
              </a:ext>
            </a:extLst>
          </p:cNvPr>
          <p:cNvSpPr>
            <a:spLocks noGrp="1"/>
          </p:cNvSpPr>
          <p:nvPr>
            <p:ph type="sldNum" sz="quarter" idx="12"/>
          </p:nvPr>
        </p:nvSpPr>
        <p:spPr/>
        <p:txBody>
          <a:bodyPr/>
          <a:lstStyle/>
          <a:p>
            <a:fld id="{964486D4-D654-4480-BC70-181118A9BD87}" type="slidenum">
              <a:rPr lang="fr-FR" smtClean="0"/>
              <a:pPr/>
              <a:t>29</a:t>
            </a:fld>
            <a:endParaRPr lang="fr-FR" dirty="0"/>
          </a:p>
        </p:txBody>
      </p:sp>
      <p:pic>
        <p:nvPicPr>
          <p:cNvPr id="31" name="Picture 4">
            <a:extLst>
              <a:ext uri="{FF2B5EF4-FFF2-40B4-BE49-F238E27FC236}">
                <a16:creationId xmlns:a16="http://schemas.microsoft.com/office/drawing/2014/main" id="{9CCBF2B2-6764-40DF-BC5E-1E15B41C406B}"/>
              </a:ext>
            </a:extLst>
          </p:cNvPr>
          <p:cNvPicPr>
            <a:picLocks noChangeAspect="1"/>
          </p:cNvPicPr>
          <p:nvPr/>
        </p:nvPicPr>
        <p:blipFill>
          <a:blip r:embed="rId2"/>
          <a:srcRect/>
          <a:stretch>
            <a:fillRect/>
          </a:stretch>
        </p:blipFill>
        <p:spPr>
          <a:xfrm>
            <a:off x="4051203" y="2739541"/>
            <a:ext cx="1436215" cy="426375"/>
          </a:xfrm>
          <a:prstGeom prst="rect">
            <a:avLst/>
          </a:prstGeom>
        </p:spPr>
      </p:pic>
      <p:pic>
        <p:nvPicPr>
          <p:cNvPr id="32" name="Picture 6">
            <a:extLst>
              <a:ext uri="{FF2B5EF4-FFF2-40B4-BE49-F238E27FC236}">
                <a16:creationId xmlns:a16="http://schemas.microsoft.com/office/drawing/2014/main" id="{D83848CE-257E-4A9C-A262-B50DD14F1A9C}"/>
              </a:ext>
            </a:extLst>
          </p:cNvPr>
          <p:cNvPicPr>
            <a:picLocks noChangeAspect="1"/>
          </p:cNvPicPr>
          <p:nvPr/>
        </p:nvPicPr>
        <p:blipFill>
          <a:blip r:embed="rId3"/>
          <a:srcRect/>
          <a:stretch>
            <a:fillRect/>
          </a:stretch>
        </p:blipFill>
        <p:spPr>
          <a:xfrm>
            <a:off x="1399842" y="4455387"/>
            <a:ext cx="1370223" cy="307062"/>
          </a:xfrm>
          <a:prstGeom prst="rect">
            <a:avLst/>
          </a:prstGeom>
        </p:spPr>
      </p:pic>
      <p:pic>
        <p:nvPicPr>
          <p:cNvPr id="33" name="Picture 7">
            <a:extLst>
              <a:ext uri="{FF2B5EF4-FFF2-40B4-BE49-F238E27FC236}">
                <a16:creationId xmlns:a16="http://schemas.microsoft.com/office/drawing/2014/main" id="{82BFFE3D-0471-4CF1-A27D-2A753A6B04DC}"/>
              </a:ext>
            </a:extLst>
          </p:cNvPr>
          <p:cNvPicPr>
            <a:picLocks noChangeAspect="1"/>
          </p:cNvPicPr>
          <p:nvPr/>
        </p:nvPicPr>
        <p:blipFill>
          <a:blip r:embed="rId4"/>
          <a:srcRect/>
          <a:stretch>
            <a:fillRect/>
          </a:stretch>
        </p:blipFill>
        <p:spPr>
          <a:xfrm>
            <a:off x="1430738" y="2733261"/>
            <a:ext cx="1308430" cy="354912"/>
          </a:xfrm>
          <a:prstGeom prst="rect">
            <a:avLst/>
          </a:prstGeom>
        </p:spPr>
      </p:pic>
      <p:sp>
        <p:nvSpPr>
          <p:cNvPr id="34" name="Rectangle 33">
            <a:extLst>
              <a:ext uri="{FF2B5EF4-FFF2-40B4-BE49-F238E27FC236}">
                <a16:creationId xmlns:a16="http://schemas.microsoft.com/office/drawing/2014/main" id="{3734AEC3-80D6-44F5-949A-49FAD6A1C106}"/>
              </a:ext>
            </a:extLst>
          </p:cNvPr>
          <p:cNvSpPr/>
          <p:nvPr/>
        </p:nvSpPr>
        <p:spPr>
          <a:xfrm>
            <a:off x="1004062" y="3299694"/>
            <a:ext cx="2160000" cy="577081"/>
          </a:xfrm>
          <a:prstGeom prst="rect">
            <a:avLst/>
          </a:prstGeom>
          <a:noFill/>
          <a:ln>
            <a:noFill/>
          </a:ln>
        </p:spPr>
        <p:txBody>
          <a:bodyPr wrap="square" rtlCol="0">
            <a:spAutoFit/>
          </a:bodyPr>
          <a:lstStyle/>
          <a:p>
            <a:pPr algn="ctr"/>
            <a:r>
              <a:rPr lang="fr-FR" sz="1050" dirty="0">
                <a:latin typeface="Abadi" panose="020B0604020104020204" pitchFamily="34" charset="0"/>
                <a:ea typeface="Open Sans Light" panose="020B0306030504020204" pitchFamily="34" charset="0"/>
                <a:cs typeface="Open Sans Light" panose="020B0306030504020204" pitchFamily="34" charset="0"/>
              </a:rPr>
              <a:t>Conception et fabrication </a:t>
            </a:r>
          </a:p>
          <a:p>
            <a:pPr algn="ctr"/>
            <a:r>
              <a:rPr lang="fr-FR" sz="1050" dirty="0">
                <a:latin typeface="Abadi" panose="020B0604020104020204" pitchFamily="34" charset="0"/>
                <a:ea typeface="Open Sans Light" panose="020B0306030504020204" pitchFamily="34" charset="0"/>
                <a:cs typeface="Open Sans Light" panose="020B0306030504020204" pitchFamily="34" charset="0"/>
              </a:rPr>
              <a:t>de solutions IT innovantes et </a:t>
            </a:r>
          </a:p>
          <a:p>
            <a:pPr algn="ctr"/>
            <a:r>
              <a:rPr lang="fr-FR" sz="1050" dirty="0" err="1">
                <a:latin typeface="Abadi" panose="020B0604020104020204" pitchFamily="34" charset="0"/>
                <a:ea typeface="Open Sans Light" panose="020B0306030504020204" pitchFamily="34" charset="0"/>
                <a:cs typeface="Open Sans Light" panose="020B0306030504020204" pitchFamily="34" charset="0"/>
              </a:rPr>
              <a:t>éco-énergétiques</a:t>
            </a:r>
            <a:r>
              <a:rPr lang="fr-FR" sz="1050" dirty="0">
                <a:latin typeface="Abadi" panose="020B0604020104020204" pitchFamily="34" charset="0"/>
                <a:ea typeface="Open Sans Light" panose="020B0306030504020204" pitchFamily="34" charset="0"/>
                <a:cs typeface="Open Sans Light" panose="020B0306030504020204" pitchFamily="34" charset="0"/>
              </a:rPr>
              <a:t> </a:t>
            </a:r>
          </a:p>
        </p:txBody>
      </p:sp>
      <p:sp>
        <p:nvSpPr>
          <p:cNvPr id="35" name="Rectangle 34">
            <a:extLst>
              <a:ext uri="{FF2B5EF4-FFF2-40B4-BE49-F238E27FC236}">
                <a16:creationId xmlns:a16="http://schemas.microsoft.com/office/drawing/2014/main" id="{EF4BFED1-5D65-4FFC-92CE-BA85B0C82857}"/>
              </a:ext>
            </a:extLst>
          </p:cNvPr>
          <p:cNvSpPr/>
          <p:nvPr/>
        </p:nvSpPr>
        <p:spPr>
          <a:xfrm>
            <a:off x="1004953" y="4967081"/>
            <a:ext cx="2160000" cy="577081"/>
          </a:xfrm>
          <a:prstGeom prst="rect">
            <a:avLst/>
          </a:prstGeom>
          <a:noFill/>
          <a:ln>
            <a:noFill/>
          </a:ln>
        </p:spPr>
        <p:txBody>
          <a:bodyPr wrap="square" rtlCol="0">
            <a:spAutoFit/>
          </a:bodyPr>
          <a:lstStyle/>
          <a:p>
            <a:pPr algn="ctr"/>
            <a:r>
              <a:rPr lang="fr-FR" sz="1050" dirty="0">
                <a:latin typeface="Abadi" panose="020B0604020104020204" pitchFamily="34" charset="0"/>
              </a:rPr>
              <a:t>Conception et fabrication </a:t>
            </a:r>
          </a:p>
          <a:p>
            <a:pPr algn="ctr"/>
            <a:r>
              <a:rPr lang="fr-FR" sz="1050" dirty="0">
                <a:latin typeface="Abadi" panose="020B0604020104020204" pitchFamily="34" charset="0"/>
              </a:rPr>
              <a:t>de systèmes « </a:t>
            </a:r>
            <a:r>
              <a:rPr lang="fr-FR" sz="1050" dirty="0" err="1">
                <a:latin typeface="Abadi" panose="020B0604020104020204" pitchFamily="34" charset="0"/>
              </a:rPr>
              <a:t>edge</a:t>
            </a:r>
            <a:r>
              <a:rPr lang="fr-FR" sz="1050" dirty="0">
                <a:latin typeface="Abadi" panose="020B0604020104020204" pitchFamily="34" charset="0"/>
              </a:rPr>
              <a:t> </a:t>
            </a:r>
            <a:r>
              <a:rPr lang="fr-FR" sz="1050" dirty="0" err="1">
                <a:latin typeface="Abadi" panose="020B0604020104020204" pitchFamily="34" charset="0"/>
              </a:rPr>
              <a:t>computing</a:t>
            </a:r>
            <a:r>
              <a:rPr lang="fr-FR" sz="1050" dirty="0">
                <a:latin typeface="Abadi" panose="020B0604020104020204" pitchFamily="34" charset="0"/>
              </a:rPr>
              <a:t> » </a:t>
            </a:r>
          </a:p>
          <a:p>
            <a:pPr algn="ctr"/>
            <a:r>
              <a:rPr lang="fr-FR" sz="1050" dirty="0">
                <a:latin typeface="Abadi" panose="020B0604020104020204" pitchFamily="34" charset="0"/>
              </a:rPr>
              <a:t>endurcis et </a:t>
            </a:r>
            <a:r>
              <a:rPr lang="fr-FR" sz="1050" dirty="0" err="1">
                <a:latin typeface="Abadi" panose="020B0604020104020204" pitchFamily="34" charset="0"/>
              </a:rPr>
              <a:t>éco-énergétiques</a:t>
            </a:r>
            <a:r>
              <a:rPr lang="fr-FR" sz="1050" dirty="0">
                <a:latin typeface="Abadi" panose="020B0604020104020204" pitchFamily="34" charset="0"/>
              </a:rPr>
              <a:t> </a:t>
            </a:r>
            <a:endParaRPr lang="en-US" sz="1050" dirty="0">
              <a:latin typeface="Abadi" panose="020B0604020104020204" pitchFamily="34" charset="0"/>
              <a:ea typeface="Open Sans Light" panose="020B0306030504020204" pitchFamily="34" charset="0"/>
              <a:cs typeface="Open Sans Light" panose="020B0306030504020204" pitchFamily="34" charset="0"/>
            </a:endParaRPr>
          </a:p>
        </p:txBody>
      </p:sp>
      <p:sp>
        <p:nvSpPr>
          <p:cNvPr id="36" name="Rectangle 35">
            <a:extLst>
              <a:ext uri="{FF2B5EF4-FFF2-40B4-BE49-F238E27FC236}">
                <a16:creationId xmlns:a16="http://schemas.microsoft.com/office/drawing/2014/main" id="{C32A6C24-8AA6-4479-B800-563B17A255FD}"/>
              </a:ext>
            </a:extLst>
          </p:cNvPr>
          <p:cNvSpPr/>
          <p:nvPr/>
        </p:nvSpPr>
        <p:spPr>
          <a:xfrm>
            <a:off x="3689310" y="3372791"/>
            <a:ext cx="2160000" cy="430887"/>
          </a:xfrm>
          <a:prstGeom prst="rect">
            <a:avLst/>
          </a:prstGeom>
          <a:noFill/>
          <a:ln>
            <a:noFill/>
          </a:ln>
        </p:spPr>
        <p:txBody>
          <a:bodyPr wrap="square" rtlCol="0">
            <a:spAutoFit/>
          </a:bodyPr>
          <a:lstStyle/>
          <a:p>
            <a:pPr algn="ctr"/>
            <a:r>
              <a:rPr lang="fr-FR" sz="1050" dirty="0">
                <a:latin typeface="Abadi" panose="020B0604020104020204" pitchFamily="34" charset="0"/>
                <a:ea typeface="Open Sans Light" panose="020B0306030504020204" pitchFamily="34" charset="0"/>
                <a:cs typeface="Open Sans Light" panose="020B0306030504020204" pitchFamily="34" charset="0"/>
              </a:rPr>
              <a:t>Intégration et distribution </a:t>
            </a:r>
            <a:br>
              <a:rPr lang="fr-FR" sz="1050" dirty="0">
                <a:latin typeface="Abadi" panose="020B0604020104020204" pitchFamily="34" charset="0"/>
                <a:ea typeface="Open Sans Light" panose="020B0306030504020204" pitchFamily="34" charset="0"/>
                <a:cs typeface="Open Sans Light" panose="020B0306030504020204" pitchFamily="34" charset="0"/>
              </a:rPr>
            </a:br>
            <a:r>
              <a:rPr lang="fr-FR" sz="1050" dirty="0">
                <a:latin typeface="Abadi" panose="020B0604020104020204" pitchFamily="34" charset="0"/>
                <a:ea typeface="Open Sans Light" panose="020B0306030504020204" pitchFamily="34" charset="0"/>
                <a:cs typeface="Open Sans Light" panose="020B0306030504020204" pitchFamily="34" charset="0"/>
              </a:rPr>
              <a:t>à valeur ajoutée </a:t>
            </a:r>
          </a:p>
        </p:txBody>
      </p:sp>
      <p:sp>
        <p:nvSpPr>
          <p:cNvPr id="37" name="Rectangle 36">
            <a:extLst>
              <a:ext uri="{FF2B5EF4-FFF2-40B4-BE49-F238E27FC236}">
                <a16:creationId xmlns:a16="http://schemas.microsoft.com/office/drawing/2014/main" id="{795370D7-721D-4298-B187-89AE30250B6A}"/>
              </a:ext>
            </a:extLst>
          </p:cNvPr>
          <p:cNvSpPr/>
          <p:nvPr/>
        </p:nvSpPr>
        <p:spPr>
          <a:xfrm>
            <a:off x="8923956" y="3201422"/>
            <a:ext cx="2160000" cy="577081"/>
          </a:xfrm>
          <a:prstGeom prst="rect">
            <a:avLst/>
          </a:prstGeom>
          <a:noFill/>
          <a:ln>
            <a:noFill/>
          </a:ln>
        </p:spPr>
        <p:txBody>
          <a:bodyPr wrap="square" rtlCol="0">
            <a:spAutoFit/>
          </a:bodyPr>
          <a:lstStyle/>
          <a:p>
            <a:pPr algn="ctr"/>
            <a:r>
              <a:rPr lang="fr-FR" sz="1050" dirty="0">
                <a:latin typeface="Abadi" panose="020B0604020104020204" pitchFamily="34" charset="0"/>
              </a:rPr>
              <a:t>Location de puissance </a:t>
            </a:r>
          </a:p>
          <a:p>
            <a:pPr algn="ctr"/>
            <a:r>
              <a:rPr lang="fr-FR" sz="1050" dirty="0">
                <a:latin typeface="Abadi" panose="020B0604020104020204" pitchFamily="34" charset="0"/>
              </a:rPr>
              <a:t>de calcul </a:t>
            </a:r>
            <a:r>
              <a:rPr lang="fr-FR" sz="1050" dirty="0" err="1">
                <a:latin typeface="Abadi" panose="020B0604020104020204" pitchFamily="34" charset="0"/>
              </a:rPr>
              <a:t>éco-énergétique</a:t>
            </a:r>
            <a:br>
              <a:rPr lang="fr-FR" sz="1050" dirty="0">
                <a:latin typeface="Abadi" panose="020B0604020104020204" pitchFamily="34" charset="0"/>
              </a:rPr>
            </a:br>
            <a:r>
              <a:rPr lang="fr-FR" sz="1050" dirty="0">
                <a:latin typeface="Abadi" panose="020B0604020104020204" pitchFamily="34" charset="0"/>
              </a:rPr>
              <a:t>et hébergement</a:t>
            </a:r>
            <a:endParaRPr lang="en-US" sz="1050" dirty="0">
              <a:latin typeface="Abadi" panose="020B0604020104020204" pitchFamily="34" charset="0"/>
              <a:ea typeface="Open Sans Light" panose="020B0306030504020204" pitchFamily="34" charset="0"/>
              <a:cs typeface="Open Sans Light" panose="020B0306030504020204" pitchFamily="34" charset="0"/>
            </a:endParaRPr>
          </a:p>
        </p:txBody>
      </p:sp>
      <p:sp>
        <p:nvSpPr>
          <p:cNvPr id="40" name="Rectangle 39">
            <a:extLst>
              <a:ext uri="{FF2B5EF4-FFF2-40B4-BE49-F238E27FC236}">
                <a16:creationId xmlns:a16="http://schemas.microsoft.com/office/drawing/2014/main" id="{11D05DF6-19DE-4911-8688-3F73F70623DF}"/>
              </a:ext>
            </a:extLst>
          </p:cNvPr>
          <p:cNvSpPr/>
          <p:nvPr/>
        </p:nvSpPr>
        <p:spPr>
          <a:xfrm>
            <a:off x="6332055" y="3299694"/>
            <a:ext cx="2160000" cy="577081"/>
          </a:xfrm>
          <a:prstGeom prst="rect">
            <a:avLst/>
          </a:prstGeom>
          <a:noFill/>
          <a:ln>
            <a:noFill/>
          </a:ln>
        </p:spPr>
        <p:txBody>
          <a:bodyPr wrap="square" rtlCol="0" anchor="t">
            <a:spAutoFit/>
          </a:bodyPr>
          <a:lstStyle/>
          <a:p>
            <a:pPr algn="ctr"/>
            <a:r>
              <a:rPr lang="fr-FR" sz="1050" dirty="0">
                <a:latin typeface="Abadi" panose="020B0604020104020204" pitchFamily="34" charset="0"/>
                <a:ea typeface="Open Sans" panose="020B0606030504020204" pitchFamily="34" charset="0"/>
                <a:cs typeface="Open Sans" panose="020B0606030504020204" pitchFamily="34" charset="0"/>
              </a:rPr>
              <a:t>Conseil, services et</a:t>
            </a:r>
            <a:br>
              <a:rPr lang="fr-FR" sz="1050" dirty="0">
                <a:latin typeface="Abadi" panose="020B0604020104020204" pitchFamily="34" charset="0"/>
                <a:ea typeface="Open Sans" panose="020B0606030504020204" pitchFamily="34" charset="0"/>
                <a:cs typeface="Open Sans" panose="020B0606030504020204" pitchFamily="34" charset="0"/>
              </a:rPr>
            </a:br>
            <a:r>
              <a:rPr lang="fr-FR" sz="1050" dirty="0">
                <a:latin typeface="Abadi" panose="020B0604020104020204" pitchFamily="34" charset="0"/>
                <a:ea typeface="Open Sans" panose="020B0606030504020204" pitchFamily="34" charset="0"/>
                <a:cs typeface="Open Sans" panose="020B0606030504020204" pitchFamily="34" charset="0"/>
              </a:rPr>
              <a:t>solutions informatiques</a:t>
            </a:r>
            <a:br>
              <a:rPr lang="fr-FR" sz="1050" dirty="0">
                <a:latin typeface="Abadi" panose="020B0604020104020204" pitchFamily="34" charset="0"/>
                <a:ea typeface="Open Sans" panose="020B0606030504020204" pitchFamily="34" charset="0"/>
                <a:cs typeface="Open Sans" panose="020B0606030504020204" pitchFamily="34" charset="0"/>
              </a:rPr>
            </a:br>
            <a:r>
              <a:rPr lang="fr-FR" sz="1050" dirty="0">
                <a:latin typeface="Abadi" panose="020B0604020104020204" pitchFamily="34" charset="0"/>
                <a:ea typeface="Open Sans" panose="020B0606030504020204" pitchFamily="34" charset="0"/>
                <a:cs typeface="Open Sans" panose="020B0606030504020204" pitchFamily="34" charset="0"/>
              </a:rPr>
              <a:t>clés-en-main </a:t>
            </a:r>
          </a:p>
        </p:txBody>
      </p:sp>
      <p:pic>
        <p:nvPicPr>
          <p:cNvPr id="41" name="Picture 2" descr="BIOS IT (@BIOS_IT) | Twitter">
            <a:extLst>
              <a:ext uri="{FF2B5EF4-FFF2-40B4-BE49-F238E27FC236}">
                <a16:creationId xmlns:a16="http://schemas.microsoft.com/office/drawing/2014/main" id="{9C51D95D-89E9-4BEB-83A6-EF81436FEE01}"/>
              </a:ext>
            </a:extLst>
          </p:cNvPr>
          <p:cNvPicPr>
            <a:picLocks noChangeAspect="1" noChangeArrowheads="1"/>
          </p:cNvPicPr>
          <p:nvPr/>
        </p:nvPicPr>
        <p:blipFill rotWithShape="1">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t="31173" b="33543"/>
          <a:stretch/>
        </p:blipFill>
        <p:spPr bwMode="auto">
          <a:xfrm>
            <a:off x="6680176" y="2596926"/>
            <a:ext cx="1418281" cy="500424"/>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4" descr="Escape Technology GmbH - Home">
            <a:extLst>
              <a:ext uri="{FF2B5EF4-FFF2-40B4-BE49-F238E27FC236}">
                <a16:creationId xmlns:a16="http://schemas.microsoft.com/office/drawing/2014/main" id="{5424FCDC-CC2D-47AF-8F87-5FB4D848908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98082" y="4386472"/>
            <a:ext cx="1982467" cy="394129"/>
          </a:xfrm>
          <a:prstGeom prst="rect">
            <a:avLst/>
          </a:prstGeom>
          <a:noFill/>
          <a:extLst>
            <a:ext uri="{909E8E84-426E-40DD-AFC4-6F175D3DCCD1}">
              <a14:hiddenFill xmlns:a14="http://schemas.microsoft.com/office/drawing/2010/main">
                <a:solidFill>
                  <a:srgbClr val="FFFFFF"/>
                </a:solidFill>
              </a14:hiddenFill>
            </a:ext>
          </a:extLst>
        </p:spPr>
      </p:pic>
      <p:pic>
        <p:nvPicPr>
          <p:cNvPr id="43" name="Image 42">
            <a:extLst>
              <a:ext uri="{FF2B5EF4-FFF2-40B4-BE49-F238E27FC236}">
                <a16:creationId xmlns:a16="http://schemas.microsoft.com/office/drawing/2014/main" id="{7929167F-6453-4537-AFA3-55D42DDCC12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780601" y="2631781"/>
            <a:ext cx="2446711" cy="500760"/>
          </a:xfrm>
          <a:prstGeom prst="rect">
            <a:avLst/>
          </a:prstGeom>
        </p:spPr>
      </p:pic>
      <p:sp>
        <p:nvSpPr>
          <p:cNvPr id="44" name="Rectangle 43">
            <a:extLst>
              <a:ext uri="{FF2B5EF4-FFF2-40B4-BE49-F238E27FC236}">
                <a16:creationId xmlns:a16="http://schemas.microsoft.com/office/drawing/2014/main" id="{3D157890-1ADE-474E-ACEA-A2CB7C228D89}"/>
              </a:ext>
            </a:extLst>
          </p:cNvPr>
          <p:cNvSpPr/>
          <p:nvPr/>
        </p:nvSpPr>
        <p:spPr>
          <a:xfrm>
            <a:off x="6309316" y="4967081"/>
            <a:ext cx="2160000" cy="577081"/>
          </a:xfrm>
          <a:prstGeom prst="rect">
            <a:avLst/>
          </a:prstGeom>
          <a:noFill/>
          <a:ln>
            <a:noFill/>
          </a:ln>
        </p:spPr>
        <p:txBody>
          <a:bodyPr wrap="square" rtlCol="0">
            <a:spAutoFit/>
          </a:bodyPr>
          <a:lstStyle/>
          <a:p>
            <a:pPr algn="ctr"/>
            <a:r>
              <a:rPr lang="fr-FR" sz="1050" dirty="0">
                <a:latin typeface="Abadi" panose="020B0604020104020204" pitchFamily="34" charset="0"/>
                <a:ea typeface="Open Sans" panose="020B0606030504020204" pitchFamily="34" charset="0"/>
                <a:cs typeface="Open Sans" panose="020B0606030504020204" pitchFamily="34" charset="0"/>
              </a:rPr>
              <a:t>Conseil, services et solutions IT</a:t>
            </a:r>
            <a:br>
              <a:rPr lang="fr-FR" sz="1050" dirty="0">
                <a:latin typeface="Abadi" panose="020B0604020104020204" pitchFamily="34" charset="0"/>
                <a:ea typeface="Open Sans" panose="020B0606030504020204" pitchFamily="34" charset="0"/>
                <a:cs typeface="Open Sans" panose="020B0606030504020204" pitchFamily="34" charset="0"/>
              </a:rPr>
            </a:br>
            <a:r>
              <a:rPr lang="fr-FR" sz="1050" dirty="0">
                <a:latin typeface="Abadi" panose="020B0604020104020204" pitchFamily="34" charset="0"/>
                <a:ea typeface="Open Sans" panose="020B0606030504020204" pitchFamily="34" charset="0"/>
                <a:cs typeface="Open Sans" panose="020B0606030504020204" pitchFamily="34" charset="0"/>
              </a:rPr>
              <a:t>clés-en-main dans le domaine des effets visuels </a:t>
            </a:r>
          </a:p>
        </p:txBody>
      </p:sp>
      <p:sp>
        <p:nvSpPr>
          <p:cNvPr id="25" name="ZoneTexte 24">
            <a:extLst>
              <a:ext uri="{FF2B5EF4-FFF2-40B4-BE49-F238E27FC236}">
                <a16:creationId xmlns:a16="http://schemas.microsoft.com/office/drawing/2014/main" id="{4B81EF99-8FEB-40B0-BF87-22EADFC90CFC}"/>
              </a:ext>
            </a:extLst>
          </p:cNvPr>
          <p:cNvSpPr txBox="1"/>
          <p:nvPr/>
        </p:nvSpPr>
        <p:spPr>
          <a:xfrm>
            <a:off x="857905" y="1439890"/>
            <a:ext cx="10724495" cy="550247"/>
          </a:xfrm>
          <a:prstGeom prst="rightArrow">
            <a:avLst/>
          </a:prstGeom>
          <a:solidFill>
            <a:schemeClr val="bg1">
              <a:lumMod val="85000"/>
            </a:schemeClr>
          </a:solidFill>
        </p:spPr>
        <p:txBody>
          <a:bodyPr wrap="square" rtlCol="0">
            <a:spAutoFit/>
          </a:bodyPr>
          <a:lstStyle>
            <a:defPPr>
              <a:defRPr lang="fr-FR"/>
            </a:defPPr>
            <a:lvl1pPr algn="ctr">
              <a:defRPr sz="1200">
                <a:latin typeface="Abadi" panose="020B0604020104020204" pitchFamily="34" charset="0"/>
              </a:defRPr>
            </a:lvl1pPr>
          </a:lstStyle>
          <a:p>
            <a:endParaRPr lang="fr-FR" dirty="0"/>
          </a:p>
        </p:txBody>
      </p:sp>
      <p:sp>
        <p:nvSpPr>
          <p:cNvPr id="29" name="Rectangle 28">
            <a:extLst>
              <a:ext uri="{FF2B5EF4-FFF2-40B4-BE49-F238E27FC236}">
                <a16:creationId xmlns:a16="http://schemas.microsoft.com/office/drawing/2014/main" id="{D61C7DD5-2E5A-4846-9597-AD162C130736}"/>
              </a:ext>
            </a:extLst>
          </p:cNvPr>
          <p:cNvSpPr/>
          <p:nvPr/>
        </p:nvSpPr>
        <p:spPr>
          <a:xfrm>
            <a:off x="857905" y="1850385"/>
            <a:ext cx="2612565" cy="577081"/>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200" dirty="0">
                <a:solidFill>
                  <a:schemeClr val="tx1">
                    <a:lumMod val="75000"/>
                    <a:lumOff val="25000"/>
                  </a:schemeClr>
                </a:solidFill>
                <a:latin typeface="Abadi" panose="020B0604020104020204" pitchFamily="34" charset="0"/>
              </a:rPr>
              <a:t>CONCEPTION ET FABRICATION</a:t>
            </a:r>
          </a:p>
        </p:txBody>
      </p:sp>
      <p:sp>
        <p:nvSpPr>
          <p:cNvPr id="30" name="Rectangle 29">
            <a:extLst>
              <a:ext uri="{FF2B5EF4-FFF2-40B4-BE49-F238E27FC236}">
                <a16:creationId xmlns:a16="http://schemas.microsoft.com/office/drawing/2014/main" id="{B56F8A8C-0F8C-4174-9828-EA69AA7C49FA}"/>
              </a:ext>
            </a:extLst>
          </p:cNvPr>
          <p:cNvSpPr/>
          <p:nvPr/>
        </p:nvSpPr>
        <p:spPr>
          <a:xfrm>
            <a:off x="3470470" y="1850385"/>
            <a:ext cx="2612565" cy="577081"/>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200" dirty="0">
                <a:solidFill>
                  <a:schemeClr val="tx1">
                    <a:lumMod val="75000"/>
                    <a:lumOff val="25000"/>
                  </a:schemeClr>
                </a:solidFill>
                <a:latin typeface="Abadi" panose="020B0604020104020204" pitchFamily="34" charset="0"/>
              </a:rPr>
              <a:t>DISTRIBUTION À VALEUR AJOUTÉE</a:t>
            </a:r>
          </a:p>
        </p:txBody>
      </p:sp>
      <p:sp>
        <p:nvSpPr>
          <p:cNvPr id="38" name="Rectangle 37">
            <a:extLst>
              <a:ext uri="{FF2B5EF4-FFF2-40B4-BE49-F238E27FC236}">
                <a16:creationId xmlns:a16="http://schemas.microsoft.com/office/drawing/2014/main" id="{7E595893-9DE5-462D-8D9E-BAF86BC6552C}"/>
              </a:ext>
            </a:extLst>
          </p:cNvPr>
          <p:cNvSpPr/>
          <p:nvPr/>
        </p:nvSpPr>
        <p:spPr>
          <a:xfrm>
            <a:off x="6083035" y="1850385"/>
            <a:ext cx="2612565" cy="577081"/>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200" dirty="0">
                <a:solidFill>
                  <a:schemeClr val="tx1">
                    <a:lumMod val="75000"/>
                    <a:lumOff val="25000"/>
                  </a:schemeClr>
                </a:solidFill>
                <a:latin typeface="Abadi" panose="020B0604020104020204" pitchFamily="34" charset="0"/>
              </a:rPr>
              <a:t>CONSEIL ET</a:t>
            </a:r>
            <a:br>
              <a:rPr lang="fr-FR" sz="1200" dirty="0">
                <a:solidFill>
                  <a:schemeClr val="tx1">
                    <a:lumMod val="75000"/>
                    <a:lumOff val="25000"/>
                  </a:schemeClr>
                </a:solidFill>
                <a:latin typeface="Abadi" panose="020B0604020104020204" pitchFamily="34" charset="0"/>
              </a:rPr>
            </a:br>
            <a:r>
              <a:rPr lang="fr-FR" sz="1200" dirty="0">
                <a:solidFill>
                  <a:schemeClr val="tx1">
                    <a:lumMod val="75000"/>
                    <a:lumOff val="25000"/>
                  </a:schemeClr>
                </a:solidFill>
                <a:latin typeface="Abadi" panose="020B0604020104020204" pitchFamily="34" charset="0"/>
              </a:rPr>
              <a:t>VENTE DE SOLUTIONS IT COMPLETES</a:t>
            </a:r>
          </a:p>
        </p:txBody>
      </p:sp>
      <p:sp>
        <p:nvSpPr>
          <p:cNvPr id="39" name="Rectangle 38">
            <a:extLst>
              <a:ext uri="{FF2B5EF4-FFF2-40B4-BE49-F238E27FC236}">
                <a16:creationId xmlns:a16="http://schemas.microsoft.com/office/drawing/2014/main" id="{309A5649-5E48-49E9-8A62-291F49E92840}"/>
              </a:ext>
            </a:extLst>
          </p:cNvPr>
          <p:cNvSpPr/>
          <p:nvPr/>
        </p:nvSpPr>
        <p:spPr>
          <a:xfrm>
            <a:off x="8697675" y="1850385"/>
            <a:ext cx="2612565" cy="577081"/>
          </a:xfrm>
          <a:prstGeom prst="rect">
            <a:avLst/>
          </a:prstGeom>
          <a:solidFill>
            <a:schemeClr val="bg1"/>
          </a:solidFill>
          <a:ln>
            <a:solidFill>
              <a:srgbClr val="494948"/>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a:r>
              <a:rPr lang="fr-FR" sz="1200" dirty="0">
                <a:solidFill>
                  <a:schemeClr val="tx1">
                    <a:lumMod val="75000"/>
                    <a:lumOff val="25000"/>
                  </a:schemeClr>
                </a:solidFill>
                <a:latin typeface="Abadi" panose="020B0604020104020204" pitchFamily="34" charset="0"/>
              </a:rPr>
              <a:t>SERVICES DE LOCATION ET HEBERGEMENT</a:t>
            </a:r>
          </a:p>
        </p:txBody>
      </p:sp>
    </p:spTree>
    <p:extLst>
      <p:ext uri="{BB962C8B-B14F-4D97-AF65-F5344CB8AC3E}">
        <p14:creationId xmlns:p14="http://schemas.microsoft.com/office/powerpoint/2010/main" val="3669143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AB0D1C8-367E-4788-8DFB-DB6A21DB0D4D}"/>
              </a:ext>
            </a:extLst>
          </p:cNvPr>
          <p:cNvSpPr>
            <a:spLocks noGrp="1"/>
          </p:cNvSpPr>
          <p:nvPr>
            <p:ph idx="1"/>
          </p:nvPr>
        </p:nvSpPr>
        <p:spPr>
          <a:xfrm>
            <a:off x="5627077" y="851340"/>
            <a:ext cx="6216580" cy="5325624"/>
          </a:xfrm>
        </p:spPr>
        <p:txBody>
          <a:bodyPr/>
          <a:lstStyle/>
          <a:p>
            <a:r>
              <a:rPr lang="fr-FR" b="1" dirty="0">
                <a:solidFill>
                  <a:srgbClr val="F07D00"/>
                </a:solidFill>
              </a:rPr>
              <a:t>Profil</a:t>
            </a:r>
            <a:br>
              <a:rPr lang="fr-FR" b="1" dirty="0">
                <a:solidFill>
                  <a:srgbClr val="F07D00"/>
                </a:solidFill>
              </a:rPr>
            </a:br>
            <a:r>
              <a:rPr lang="fr-FR" sz="1600" dirty="0">
                <a:solidFill>
                  <a:srgbClr val="F07D00"/>
                </a:solidFill>
              </a:rPr>
              <a:t>Une proposition de valeur technologique établie –</a:t>
            </a:r>
            <a:br>
              <a:rPr lang="fr-FR" sz="1600" dirty="0">
                <a:solidFill>
                  <a:srgbClr val="F07D00"/>
                </a:solidFill>
              </a:rPr>
            </a:br>
            <a:r>
              <a:rPr lang="fr-FR" sz="1600" dirty="0">
                <a:solidFill>
                  <a:srgbClr val="F07D00"/>
                </a:solidFill>
              </a:rPr>
              <a:t>3 enjeux pour accélérer </a:t>
            </a:r>
          </a:p>
          <a:p>
            <a:r>
              <a:rPr lang="fr-FR" b="1" dirty="0"/>
              <a:t>Acquisition de Boston Limited</a:t>
            </a:r>
            <a:br>
              <a:rPr lang="fr-FR" dirty="0"/>
            </a:br>
            <a:r>
              <a:rPr lang="fr-FR" sz="1600" dirty="0"/>
              <a:t>Un changement de dimension et une réponse aux enjeux prioritaires du Groupe</a:t>
            </a:r>
            <a:endParaRPr lang="fr-FR" dirty="0"/>
          </a:p>
          <a:p>
            <a:r>
              <a:rPr lang="fr-FR" b="1" dirty="0"/>
              <a:t>Premiers éléments financiers </a:t>
            </a:r>
            <a:br>
              <a:rPr lang="fr-FR" dirty="0"/>
            </a:br>
            <a:r>
              <a:rPr lang="fr-FR" sz="1600" dirty="0"/>
              <a:t>Résultats 2019-2020 estimés</a:t>
            </a:r>
          </a:p>
          <a:p>
            <a:r>
              <a:rPr lang="fr-FR" b="1" dirty="0"/>
              <a:t>Point de situation COVID19</a:t>
            </a:r>
          </a:p>
          <a:p>
            <a:r>
              <a:rPr lang="fr-FR" b="1" dirty="0"/>
              <a:t>Perspectives</a:t>
            </a:r>
            <a:br>
              <a:rPr lang="fr-FR" dirty="0"/>
            </a:br>
            <a:r>
              <a:rPr lang="fr-FR" sz="1600" dirty="0"/>
              <a:t>Un plan d’actions focalisé sur la création de valeur</a:t>
            </a:r>
          </a:p>
        </p:txBody>
      </p:sp>
      <p:sp>
        <p:nvSpPr>
          <p:cNvPr id="5" name="Espace réservé du numéro de diapositive 4">
            <a:extLst>
              <a:ext uri="{FF2B5EF4-FFF2-40B4-BE49-F238E27FC236}">
                <a16:creationId xmlns:a16="http://schemas.microsoft.com/office/drawing/2014/main" id="{2B2A62E6-B0B0-4579-B9D6-583361D5D9EF}"/>
              </a:ext>
            </a:extLst>
          </p:cNvPr>
          <p:cNvSpPr>
            <a:spLocks noGrp="1"/>
          </p:cNvSpPr>
          <p:nvPr>
            <p:ph type="sldNum" sz="quarter" idx="12"/>
          </p:nvPr>
        </p:nvSpPr>
        <p:spPr/>
        <p:txBody>
          <a:bodyPr/>
          <a:lstStyle/>
          <a:p>
            <a:fld id="{964486D4-D654-4480-BC70-181118A9BD87}" type="slidenum">
              <a:rPr lang="fr-FR" smtClean="0"/>
              <a:pPr/>
              <a:t>3</a:t>
            </a:fld>
            <a:endParaRPr lang="fr-FR" dirty="0"/>
          </a:p>
        </p:txBody>
      </p:sp>
    </p:spTree>
    <p:extLst>
      <p:ext uri="{BB962C8B-B14F-4D97-AF65-F5344CB8AC3E}">
        <p14:creationId xmlns:p14="http://schemas.microsoft.com/office/powerpoint/2010/main" val="964075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2B5D4CE0-EA2E-44B7-A15B-E82D6C3B1B52}"/>
              </a:ext>
            </a:extLst>
          </p:cNvPr>
          <p:cNvSpPr>
            <a:spLocks noGrp="1"/>
          </p:cNvSpPr>
          <p:nvPr>
            <p:ph type="ftr" sz="quarter" idx="11"/>
          </p:nvPr>
        </p:nvSpPr>
        <p:spPr/>
        <p:txBody>
          <a:bodyPr/>
          <a:lstStyle/>
          <a:p>
            <a:r>
              <a:rPr lang="fr-FR" dirty="0"/>
              <a:t>Résultats annuels 2019-20</a:t>
            </a:r>
            <a:endParaRPr lang="en-GB" dirty="0"/>
          </a:p>
        </p:txBody>
      </p:sp>
      <p:sp>
        <p:nvSpPr>
          <p:cNvPr id="5" name="Espace réservé du numéro de diapositive 4">
            <a:extLst>
              <a:ext uri="{FF2B5EF4-FFF2-40B4-BE49-F238E27FC236}">
                <a16:creationId xmlns:a16="http://schemas.microsoft.com/office/drawing/2014/main" id="{C75ACD28-841F-42E7-A150-DE1F75C53B6E}"/>
              </a:ext>
            </a:extLst>
          </p:cNvPr>
          <p:cNvSpPr>
            <a:spLocks noGrp="1"/>
          </p:cNvSpPr>
          <p:nvPr>
            <p:ph type="sldNum" sz="quarter" idx="12"/>
          </p:nvPr>
        </p:nvSpPr>
        <p:spPr/>
        <p:txBody>
          <a:bodyPr/>
          <a:lstStyle/>
          <a:p>
            <a:fld id="{964486D4-D654-4480-BC70-181118A9BD87}" type="slidenum">
              <a:rPr lang="fr-FR" smtClean="0"/>
              <a:pPr/>
              <a:t>30</a:t>
            </a:fld>
            <a:endParaRPr lang="fr-FR" dirty="0"/>
          </a:p>
        </p:txBody>
      </p:sp>
      <p:sp>
        <p:nvSpPr>
          <p:cNvPr id="6" name="Espace réservé du texte 5">
            <a:extLst>
              <a:ext uri="{FF2B5EF4-FFF2-40B4-BE49-F238E27FC236}">
                <a16:creationId xmlns:a16="http://schemas.microsoft.com/office/drawing/2014/main" id="{415EE749-7F1F-40F0-9AE1-BBCFF54B5C33}"/>
              </a:ext>
            </a:extLst>
          </p:cNvPr>
          <p:cNvSpPr>
            <a:spLocks noGrp="1"/>
          </p:cNvSpPr>
          <p:nvPr>
            <p:ph type="body" sz="quarter" idx="13"/>
          </p:nvPr>
        </p:nvSpPr>
        <p:spPr/>
        <p:txBody>
          <a:bodyPr/>
          <a:lstStyle/>
          <a:p>
            <a:endParaRPr lang="en-GB"/>
          </a:p>
        </p:txBody>
      </p:sp>
      <p:sp>
        <p:nvSpPr>
          <p:cNvPr id="10" name="Titre 3">
            <a:extLst>
              <a:ext uri="{FF2B5EF4-FFF2-40B4-BE49-F238E27FC236}">
                <a16:creationId xmlns:a16="http://schemas.microsoft.com/office/drawing/2014/main" id="{0DF84FFA-A050-40FB-8E53-A5F0E4A8A314}"/>
              </a:ext>
            </a:extLst>
          </p:cNvPr>
          <p:cNvSpPr txBox="1">
            <a:spLocks/>
          </p:cNvSpPr>
          <p:nvPr/>
        </p:nvSpPr>
        <p:spPr>
          <a:xfrm>
            <a:off x="857905" y="461947"/>
            <a:ext cx="10856843" cy="654050"/>
          </a:xfrm>
          <a:prstGeom prst="rect">
            <a:avLst/>
          </a:prstGeom>
        </p:spPr>
        <p:txBody>
          <a:bodyPr/>
          <a:lstStyle>
            <a:lvl1pPr algn="l" defTabSz="914400" rtl="0" eaLnBrk="1" latinLnBrk="0" hangingPunct="1">
              <a:lnSpc>
                <a:spcPct val="90000"/>
              </a:lnSpc>
              <a:spcBef>
                <a:spcPct val="0"/>
              </a:spcBef>
              <a:buNone/>
              <a:defRPr sz="3600" kern="1200">
                <a:solidFill>
                  <a:srgbClr val="F07D00"/>
                </a:solidFill>
                <a:latin typeface="Abadi" panose="020B0604020104020204" pitchFamily="34" charset="0"/>
                <a:ea typeface="+mj-ea"/>
                <a:cs typeface="+mj-cs"/>
              </a:defRPr>
            </a:lvl1pPr>
          </a:lstStyle>
          <a:p>
            <a:r>
              <a:rPr lang="en-GB" dirty="0" err="1"/>
              <a:t>Etendre</a:t>
            </a:r>
            <a:r>
              <a:rPr lang="en-GB" dirty="0"/>
              <a:t> le </a:t>
            </a:r>
            <a:r>
              <a:rPr lang="en-GB" dirty="0" err="1"/>
              <a:t>rayonnement</a:t>
            </a:r>
            <a:r>
              <a:rPr lang="en-GB" dirty="0"/>
              <a:t> à </a:t>
            </a:r>
            <a:r>
              <a:rPr lang="en-GB" dirty="0" err="1"/>
              <a:t>l’international</a:t>
            </a:r>
            <a:endParaRPr lang="en-GB" dirty="0"/>
          </a:p>
        </p:txBody>
      </p:sp>
      <p:sp>
        <p:nvSpPr>
          <p:cNvPr id="18" name="Rectangle 17">
            <a:extLst>
              <a:ext uri="{FF2B5EF4-FFF2-40B4-BE49-F238E27FC236}">
                <a16:creationId xmlns:a16="http://schemas.microsoft.com/office/drawing/2014/main" id="{9AFCDCA7-727B-4F97-99B9-79805EED89B8}"/>
              </a:ext>
            </a:extLst>
          </p:cNvPr>
          <p:cNvSpPr/>
          <p:nvPr/>
        </p:nvSpPr>
        <p:spPr>
          <a:xfrm>
            <a:off x="995854" y="1344672"/>
            <a:ext cx="5661056" cy="2984732"/>
          </a:xfrm>
          <a:prstGeom prst="rect">
            <a:avLst/>
          </a:prstGeom>
          <a:solidFill>
            <a:schemeClr val="bg1"/>
          </a:solidFill>
          <a:ln w="9525">
            <a:solidFill>
              <a:schemeClr val="bg1">
                <a:lumMod val="85000"/>
              </a:schemeClr>
            </a:solidFill>
          </a:ln>
        </p:spPr>
        <p:txBody>
          <a:bodyPr wrap="square" lIns="216000" anchor="ctr">
            <a:noAutofit/>
          </a:bodyPr>
          <a:lstStyle/>
          <a:p>
            <a:pPr lvl="0">
              <a:lnSpc>
                <a:spcPct val="90000"/>
              </a:lnSpc>
              <a:spcBef>
                <a:spcPts val="1000"/>
              </a:spcBef>
            </a:pPr>
            <a:r>
              <a:rPr lang="fr-FR" dirty="0">
                <a:solidFill>
                  <a:schemeClr val="bg1"/>
                </a:solidFill>
                <a:highlight>
                  <a:srgbClr val="F07D00"/>
                </a:highlight>
                <a:latin typeface="Abadi" panose="020B0604020104020204" pitchFamily="34" charset="0"/>
              </a:rPr>
              <a:t>USA</a:t>
            </a:r>
            <a:r>
              <a:rPr lang="fr-FR" sz="2000" b="1" dirty="0">
                <a:solidFill>
                  <a:prstClr val="black"/>
                </a:solidFill>
                <a:latin typeface="Abadi" panose="020B0604020104020204" pitchFamily="34" charset="0"/>
              </a:rPr>
              <a:t> </a:t>
            </a:r>
          </a:p>
          <a:p>
            <a:pPr marL="447675" lvl="1" indent="-285750">
              <a:lnSpc>
                <a:spcPct val="90000"/>
              </a:lnSpc>
              <a:spcBef>
                <a:spcPts val="6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Nomination de Wally </a:t>
            </a:r>
            <a:r>
              <a:rPr lang="fr-FR" sz="1400" dirty="0" err="1">
                <a:solidFill>
                  <a:srgbClr val="494948"/>
                </a:solidFill>
                <a:latin typeface="Abadi" panose="020B0604020104020204" pitchFamily="34" charset="0"/>
              </a:rPr>
              <a:t>Liaw</a:t>
            </a:r>
            <a:br>
              <a:rPr lang="fr-FR" sz="1400" dirty="0">
                <a:solidFill>
                  <a:srgbClr val="494948"/>
                </a:solidFill>
                <a:latin typeface="Abadi" panose="020B0604020104020204" pitchFamily="34" charset="0"/>
              </a:rPr>
            </a:br>
            <a:r>
              <a:rPr lang="fr-FR" sz="1400" i="1" dirty="0" err="1">
                <a:solidFill>
                  <a:srgbClr val="494948"/>
                </a:solidFill>
                <a:latin typeface="Abadi" panose="020B0604020104020204" pitchFamily="34" charset="0"/>
              </a:rPr>
              <a:t>President</a:t>
            </a:r>
            <a:r>
              <a:rPr lang="fr-FR" sz="1400" dirty="0">
                <a:solidFill>
                  <a:srgbClr val="494948"/>
                </a:solidFill>
                <a:latin typeface="Abadi" panose="020B0604020104020204" pitchFamily="34" charset="0"/>
              </a:rPr>
              <a:t> de 2CRSi Corporation, filiale américaine</a:t>
            </a:r>
          </a:p>
          <a:p>
            <a:pPr marL="447675" lvl="1" indent="-285750">
              <a:lnSpc>
                <a:spcPct val="90000"/>
              </a:lnSpc>
              <a:spcBef>
                <a:spcPts val="6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Recrutement de 2 commerciaux expérimentés</a:t>
            </a:r>
            <a:endParaRPr lang="fr-FR" sz="1000" dirty="0">
              <a:solidFill>
                <a:srgbClr val="494948"/>
              </a:solidFill>
              <a:latin typeface="Abadi" panose="020B0604020104020204" pitchFamily="34" charset="0"/>
            </a:endParaRPr>
          </a:p>
          <a:p>
            <a:pPr lvl="0">
              <a:lnSpc>
                <a:spcPct val="90000"/>
              </a:lnSpc>
              <a:spcBef>
                <a:spcPts val="1000"/>
              </a:spcBef>
            </a:pPr>
            <a:r>
              <a:rPr lang="fr-FR" dirty="0">
                <a:solidFill>
                  <a:schemeClr val="bg1"/>
                </a:solidFill>
                <a:highlight>
                  <a:srgbClr val="F07D00"/>
                </a:highlight>
                <a:latin typeface="Abadi" panose="020B0604020104020204" pitchFamily="34" charset="0"/>
              </a:rPr>
              <a:t>Afrique du Sud</a:t>
            </a:r>
          </a:p>
          <a:p>
            <a:pPr marL="447675" lvl="1" indent="-285750">
              <a:lnSpc>
                <a:spcPct val="90000"/>
              </a:lnSpc>
              <a:spcBef>
                <a:spcPts val="6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Création d’une filiale pour remplacer la représentation locale</a:t>
            </a:r>
            <a:endParaRPr lang="fr-FR" sz="1000" b="1" dirty="0">
              <a:solidFill>
                <a:prstClr val="black"/>
              </a:solidFill>
              <a:latin typeface="Abadi" panose="020B0604020104020204" pitchFamily="34" charset="0"/>
            </a:endParaRPr>
          </a:p>
          <a:p>
            <a:pPr lvl="0">
              <a:lnSpc>
                <a:spcPct val="90000"/>
              </a:lnSpc>
              <a:spcBef>
                <a:spcPts val="1000"/>
              </a:spcBef>
            </a:pPr>
            <a:r>
              <a:rPr lang="fr-FR" dirty="0">
                <a:solidFill>
                  <a:schemeClr val="bg1"/>
                </a:solidFill>
                <a:highlight>
                  <a:srgbClr val="F07D00"/>
                </a:highlight>
                <a:latin typeface="Abadi" panose="020B0604020104020204" pitchFamily="34" charset="0"/>
              </a:rPr>
              <a:t>Singapour</a:t>
            </a:r>
          </a:p>
          <a:p>
            <a:pPr marL="447675" lvl="1" indent="-285750">
              <a:lnSpc>
                <a:spcPct val="90000"/>
              </a:lnSpc>
              <a:spcBef>
                <a:spcPts val="6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Création de la filiale 2CRSi Singapore PTE Ltd</a:t>
            </a:r>
          </a:p>
          <a:p>
            <a:pPr marL="447675" lvl="1" indent="-285750">
              <a:lnSpc>
                <a:spcPct val="90000"/>
              </a:lnSpc>
              <a:spcBef>
                <a:spcPts val="6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Recrutement d’une personne (3 attendus avant la fin de l’année)</a:t>
            </a:r>
          </a:p>
        </p:txBody>
      </p:sp>
      <p:sp>
        <p:nvSpPr>
          <p:cNvPr id="23" name="Rectangle 22">
            <a:extLst>
              <a:ext uri="{FF2B5EF4-FFF2-40B4-BE49-F238E27FC236}">
                <a16:creationId xmlns:a16="http://schemas.microsoft.com/office/drawing/2014/main" id="{E62A6EF7-E03F-4C0E-AF2E-FB8228CDFC92}"/>
              </a:ext>
            </a:extLst>
          </p:cNvPr>
          <p:cNvSpPr/>
          <p:nvPr/>
        </p:nvSpPr>
        <p:spPr>
          <a:xfrm>
            <a:off x="6840882" y="1671928"/>
            <a:ext cx="4975979" cy="1255763"/>
          </a:xfrm>
          <a:prstGeom prst="rect">
            <a:avLst/>
          </a:prstGeom>
          <a:solidFill>
            <a:schemeClr val="bg1">
              <a:lumMod val="95000"/>
            </a:schemeClr>
          </a:solidFill>
        </p:spPr>
        <p:txBody>
          <a:bodyPr wrap="square">
            <a:noAutofit/>
          </a:bodyPr>
          <a:lstStyle/>
          <a:p>
            <a:pPr>
              <a:spcAft>
                <a:spcPts val="600"/>
              </a:spcAft>
            </a:pPr>
            <a:r>
              <a:rPr lang="fr-FR" sz="1600" dirty="0">
                <a:solidFill>
                  <a:schemeClr val="bg1"/>
                </a:solidFill>
                <a:highlight>
                  <a:srgbClr val="F07D00"/>
                </a:highlight>
                <a:latin typeface="Abadi" panose="020B0604020104020204" pitchFamily="34" charset="0"/>
              </a:rPr>
              <a:t>Wally </a:t>
            </a:r>
            <a:r>
              <a:rPr lang="fr-FR" sz="1600" dirty="0" err="1">
                <a:solidFill>
                  <a:schemeClr val="bg1"/>
                </a:solidFill>
                <a:highlight>
                  <a:srgbClr val="F07D00"/>
                </a:highlight>
                <a:latin typeface="Abadi" panose="020B0604020104020204" pitchFamily="34" charset="0"/>
              </a:rPr>
              <a:t>Liaw</a:t>
            </a:r>
            <a:r>
              <a:rPr lang="fr-FR" sz="1600" dirty="0">
                <a:solidFill>
                  <a:schemeClr val="bg1"/>
                </a:solidFill>
                <a:highlight>
                  <a:srgbClr val="F07D00"/>
                </a:highlight>
                <a:latin typeface="Abadi" panose="020B0604020104020204" pitchFamily="34" charset="0"/>
              </a:rPr>
              <a:t> (</a:t>
            </a:r>
            <a:r>
              <a:rPr lang="fr-FR" sz="1600" dirty="0" err="1">
                <a:solidFill>
                  <a:schemeClr val="bg1"/>
                </a:solidFill>
                <a:highlight>
                  <a:srgbClr val="F07D00"/>
                </a:highlight>
                <a:latin typeface="Abadi" panose="020B0604020104020204" pitchFamily="34" charset="0"/>
              </a:rPr>
              <a:t>Yih-Shyan</a:t>
            </a:r>
            <a:r>
              <a:rPr lang="fr-FR" sz="1600" dirty="0">
                <a:solidFill>
                  <a:schemeClr val="bg1"/>
                </a:solidFill>
                <a:highlight>
                  <a:srgbClr val="F07D00"/>
                </a:highlight>
                <a:latin typeface="Abadi" panose="020B0604020104020204" pitchFamily="34" charset="0"/>
              </a:rPr>
              <a:t> </a:t>
            </a:r>
            <a:r>
              <a:rPr lang="fr-FR" sz="1600" dirty="0" err="1">
                <a:solidFill>
                  <a:schemeClr val="bg1"/>
                </a:solidFill>
                <a:highlight>
                  <a:srgbClr val="F07D00"/>
                </a:highlight>
                <a:latin typeface="Abadi" panose="020B0604020104020204" pitchFamily="34" charset="0"/>
              </a:rPr>
              <a:t>Liaw</a:t>
            </a:r>
            <a:r>
              <a:rPr lang="fr-FR" sz="1600" dirty="0">
                <a:solidFill>
                  <a:schemeClr val="bg1"/>
                </a:solidFill>
                <a:highlight>
                  <a:srgbClr val="F07D00"/>
                </a:highlight>
                <a:latin typeface="Abadi" panose="020B0604020104020204" pitchFamily="34" charset="0"/>
              </a:rPr>
              <a:t>) </a:t>
            </a:r>
          </a:p>
          <a:p>
            <a:pPr marL="171450" indent="-171450">
              <a:buFont typeface="Wingdings" panose="05000000000000000000" pitchFamily="2" charset="2"/>
              <a:buChar char="§"/>
            </a:pPr>
            <a:r>
              <a:rPr lang="fr-FR" sz="1000" dirty="0">
                <a:solidFill>
                  <a:srgbClr val="000000"/>
                </a:solidFill>
                <a:latin typeface="Abadi" panose="020B0604020104020204" pitchFamily="34" charset="0"/>
              </a:rPr>
              <a:t>Co-fondateurs de </a:t>
            </a:r>
            <a:r>
              <a:rPr lang="fr-FR" sz="1000" dirty="0" err="1">
                <a:solidFill>
                  <a:srgbClr val="000000"/>
                </a:solidFill>
                <a:latin typeface="Abadi" panose="020B0604020104020204" pitchFamily="34" charset="0"/>
              </a:rPr>
              <a:t>Supermicro</a:t>
            </a:r>
            <a:r>
              <a:rPr lang="fr-FR" sz="1000" dirty="0">
                <a:solidFill>
                  <a:srgbClr val="000000"/>
                </a:solidFill>
                <a:latin typeface="Abadi" panose="020B0604020104020204" pitchFamily="34" charset="0"/>
              </a:rPr>
              <a:t> </a:t>
            </a:r>
            <a:br>
              <a:rPr lang="fr-FR" sz="1000" dirty="0">
                <a:solidFill>
                  <a:srgbClr val="000000"/>
                </a:solidFill>
                <a:latin typeface="Abadi" panose="020B0604020104020204" pitchFamily="34" charset="0"/>
              </a:rPr>
            </a:br>
            <a:r>
              <a:rPr lang="fr-FR" sz="1000" i="1" dirty="0">
                <a:solidFill>
                  <a:srgbClr val="000000"/>
                </a:solidFill>
                <a:latin typeface="Abadi" panose="020B0604020104020204" pitchFamily="34" charset="0"/>
              </a:rPr>
              <a:t>Super Micro Computer, </a:t>
            </a:r>
            <a:r>
              <a:rPr lang="fr-FR" sz="1000" i="1" dirty="0" err="1">
                <a:solidFill>
                  <a:srgbClr val="000000"/>
                </a:solidFill>
                <a:latin typeface="Abadi" panose="020B0604020104020204" pitchFamily="34" charset="0"/>
              </a:rPr>
              <a:t>Inc</a:t>
            </a:r>
            <a:r>
              <a:rPr lang="fr-FR" sz="1000" i="1" dirty="0">
                <a:solidFill>
                  <a:srgbClr val="000000"/>
                </a:solidFill>
                <a:latin typeface="Abadi" panose="020B0604020104020204" pitchFamily="34" charset="0"/>
              </a:rPr>
              <a:t>, NASDAQ: SMCI</a:t>
            </a:r>
            <a:br>
              <a:rPr lang="fr-FR" sz="1000" i="1" dirty="0">
                <a:solidFill>
                  <a:srgbClr val="000000"/>
                </a:solidFill>
                <a:latin typeface="Abadi" panose="020B0604020104020204" pitchFamily="34" charset="0"/>
              </a:rPr>
            </a:br>
            <a:r>
              <a:rPr lang="fr-FR" sz="1000" i="1" dirty="0">
                <a:solidFill>
                  <a:srgbClr val="000000"/>
                </a:solidFill>
                <a:latin typeface="Abadi" panose="020B0604020104020204" pitchFamily="34" charset="0"/>
              </a:rPr>
              <a:t>CA 2019 : $3,5 Mds, CAGR (2009-2019): +21% </a:t>
            </a:r>
          </a:p>
          <a:p>
            <a:pPr marL="171450" indent="-171450">
              <a:buFont typeface="Wingdings" panose="05000000000000000000" pitchFamily="2" charset="2"/>
              <a:buChar char="§"/>
            </a:pPr>
            <a:r>
              <a:rPr lang="fr-FR" sz="1000" dirty="0">
                <a:solidFill>
                  <a:srgbClr val="000000"/>
                </a:solidFill>
                <a:latin typeface="Abadi" panose="020B0604020104020204" pitchFamily="34" charset="0"/>
              </a:rPr>
              <a:t>Membre du Conseil d'administration (1993-2018)</a:t>
            </a:r>
          </a:p>
          <a:p>
            <a:pPr marL="171450" indent="-171450">
              <a:buFont typeface="Wingdings" panose="05000000000000000000" pitchFamily="2" charset="2"/>
              <a:buChar char="§"/>
            </a:pPr>
            <a:r>
              <a:rPr lang="fr-FR" sz="1000" dirty="0">
                <a:solidFill>
                  <a:srgbClr val="000000"/>
                </a:solidFill>
                <a:latin typeface="Abadi" panose="020B0604020104020204" pitchFamily="34" charset="0"/>
              </a:rPr>
              <a:t>Secrétaire Général et </a:t>
            </a:r>
            <a:r>
              <a:rPr lang="fr-FR" sz="1000" i="1" dirty="0">
                <a:solidFill>
                  <a:srgbClr val="000000"/>
                </a:solidFill>
                <a:latin typeface="Abadi" panose="020B0604020104020204" pitchFamily="34" charset="0"/>
              </a:rPr>
              <a:t>Senior Vice </a:t>
            </a:r>
            <a:r>
              <a:rPr lang="fr-FR" sz="1000" i="1" dirty="0" err="1">
                <a:solidFill>
                  <a:srgbClr val="000000"/>
                </a:solidFill>
                <a:latin typeface="Abadi" panose="020B0604020104020204" pitchFamily="34" charset="0"/>
              </a:rPr>
              <a:t>President</a:t>
            </a:r>
            <a:r>
              <a:rPr lang="fr-FR" sz="1000" i="1" dirty="0">
                <a:solidFill>
                  <a:srgbClr val="000000"/>
                </a:solidFill>
                <a:latin typeface="Abadi" panose="020B0604020104020204" pitchFamily="34" charset="0"/>
              </a:rPr>
              <a:t> </a:t>
            </a:r>
            <a:r>
              <a:rPr lang="fr-FR" sz="1000" dirty="0">
                <a:solidFill>
                  <a:srgbClr val="000000"/>
                </a:solidFill>
                <a:latin typeface="Abadi" panose="020B0604020104020204" pitchFamily="34" charset="0"/>
              </a:rPr>
              <a:t>en charge des ventes internationales. </a:t>
            </a:r>
          </a:p>
        </p:txBody>
      </p:sp>
      <p:sp>
        <p:nvSpPr>
          <p:cNvPr id="28" name="Rectangle 27">
            <a:extLst>
              <a:ext uri="{FF2B5EF4-FFF2-40B4-BE49-F238E27FC236}">
                <a16:creationId xmlns:a16="http://schemas.microsoft.com/office/drawing/2014/main" id="{120A7034-92CC-474D-BEAC-522CC40B3DFC}"/>
              </a:ext>
            </a:extLst>
          </p:cNvPr>
          <p:cNvSpPr/>
          <p:nvPr/>
        </p:nvSpPr>
        <p:spPr>
          <a:xfrm>
            <a:off x="995853" y="4478694"/>
            <a:ext cx="5661055" cy="1395225"/>
          </a:xfrm>
          <a:prstGeom prst="rect">
            <a:avLst/>
          </a:prstGeom>
          <a:solidFill>
            <a:schemeClr val="bg1"/>
          </a:solidFill>
          <a:ln w="6350">
            <a:solidFill>
              <a:schemeClr val="bg1">
                <a:lumMod val="85000"/>
              </a:schemeClr>
            </a:solidFill>
          </a:ln>
        </p:spPr>
        <p:txBody>
          <a:bodyPr wrap="square" lIns="216000" anchor="ctr">
            <a:noAutofit/>
          </a:bodyPr>
          <a:lstStyle/>
          <a:p>
            <a:pPr lvl="0">
              <a:lnSpc>
                <a:spcPct val="90000"/>
              </a:lnSpc>
              <a:spcBef>
                <a:spcPts val="1000"/>
              </a:spcBef>
            </a:pPr>
            <a:r>
              <a:rPr lang="fr-FR" dirty="0">
                <a:solidFill>
                  <a:schemeClr val="bg1"/>
                </a:solidFill>
                <a:highlight>
                  <a:srgbClr val="F07D00"/>
                </a:highlight>
                <a:latin typeface="Abadi" panose="020B0604020104020204" pitchFamily="34" charset="0"/>
              </a:rPr>
              <a:t>Développement des partenariats de distribution  </a:t>
            </a:r>
          </a:p>
          <a:p>
            <a:pPr marL="447675" lvl="1" indent="-285750">
              <a:lnSpc>
                <a:spcPct val="90000"/>
              </a:lnSpc>
              <a:spcBef>
                <a:spcPts val="6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Moyen-Orient : 1</a:t>
            </a:r>
            <a:r>
              <a:rPr lang="fr-FR" sz="1400" baseline="30000" dirty="0">
                <a:solidFill>
                  <a:srgbClr val="494948"/>
                </a:solidFill>
                <a:latin typeface="Abadi" panose="020B0604020104020204" pitchFamily="34" charset="0"/>
              </a:rPr>
              <a:t>ers</a:t>
            </a:r>
            <a:r>
              <a:rPr lang="fr-FR" sz="1400" dirty="0">
                <a:solidFill>
                  <a:srgbClr val="494948"/>
                </a:solidFill>
                <a:latin typeface="Abadi" panose="020B0604020104020204" pitchFamily="34" charset="0"/>
              </a:rPr>
              <a:t> accords signés en 2019</a:t>
            </a:r>
          </a:p>
          <a:p>
            <a:pPr marL="447675" lvl="1" indent="-285750">
              <a:lnSpc>
                <a:spcPct val="90000"/>
              </a:lnSpc>
              <a:spcBef>
                <a:spcPts val="600"/>
              </a:spcBef>
              <a:buClr>
                <a:srgbClr val="F07D00"/>
              </a:buClr>
              <a:buFont typeface="Wingdings" panose="05000000000000000000" pitchFamily="2" charset="2"/>
              <a:buChar char="§"/>
            </a:pPr>
            <a:r>
              <a:rPr lang="fr-FR" sz="1400" dirty="0">
                <a:solidFill>
                  <a:srgbClr val="494948"/>
                </a:solidFill>
                <a:latin typeface="Abadi" panose="020B0604020104020204" pitchFamily="34" charset="0"/>
              </a:rPr>
              <a:t>Europe : 1</a:t>
            </a:r>
            <a:r>
              <a:rPr lang="fr-FR" sz="1400" baseline="30000" dirty="0">
                <a:solidFill>
                  <a:srgbClr val="494948"/>
                </a:solidFill>
                <a:latin typeface="Abadi" panose="020B0604020104020204" pitchFamily="34" charset="0"/>
              </a:rPr>
              <a:t>ers </a:t>
            </a:r>
            <a:r>
              <a:rPr lang="fr-FR" sz="1400" dirty="0">
                <a:solidFill>
                  <a:srgbClr val="494948"/>
                </a:solidFill>
                <a:latin typeface="Abadi" panose="020B0604020104020204" pitchFamily="34" charset="0"/>
              </a:rPr>
              <a:t>accords en cours de discussion</a:t>
            </a:r>
          </a:p>
        </p:txBody>
      </p:sp>
      <p:sp>
        <p:nvSpPr>
          <p:cNvPr id="29" name="Rectangle 28">
            <a:extLst>
              <a:ext uri="{FF2B5EF4-FFF2-40B4-BE49-F238E27FC236}">
                <a16:creationId xmlns:a16="http://schemas.microsoft.com/office/drawing/2014/main" id="{39EDF4A2-B576-48C9-97D9-C61746E62444}"/>
              </a:ext>
            </a:extLst>
          </p:cNvPr>
          <p:cNvSpPr/>
          <p:nvPr/>
        </p:nvSpPr>
        <p:spPr>
          <a:xfrm rot="16200000">
            <a:off x="238663" y="4991640"/>
            <a:ext cx="1104790" cy="369332"/>
          </a:xfrm>
          <a:prstGeom prst="rect">
            <a:avLst/>
          </a:prstGeom>
        </p:spPr>
        <p:txBody>
          <a:bodyPr wrap="none">
            <a:spAutoFit/>
          </a:bodyPr>
          <a:lstStyle/>
          <a:p>
            <a:r>
              <a:rPr lang="en-GB" dirty="0">
                <a:solidFill>
                  <a:schemeClr val="bg1"/>
                </a:solidFill>
                <a:highlight>
                  <a:srgbClr val="494948"/>
                </a:highlight>
                <a:latin typeface="Abadi" panose="020B0604020104020204" pitchFamily="34" charset="0"/>
              </a:rPr>
              <a:t>INDIRECT</a:t>
            </a:r>
          </a:p>
        </p:txBody>
      </p:sp>
      <p:sp>
        <p:nvSpPr>
          <p:cNvPr id="30" name="Rectangle 29">
            <a:extLst>
              <a:ext uri="{FF2B5EF4-FFF2-40B4-BE49-F238E27FC236}">
                <a16:creationId xmlns:a16="http://schemas.microsoft.com/office/drawing/2014/main" id="{E0A431A2-D5AC-44A1-B671-F38343D85D5E}"/>
              </a:ext>
            </a:extLst>
          </p:cNvPr>
          <p:cNvSpPr/>
          <p:nvPr/>
        </p:nvSpPr>
        <p:spPr>
          <a:xfrm rot="16200000">
            <a:off x="340454" y="2782999"/>
            <a:ext cx="901209" cy="369332"/>
          </a:xfrm>
          <a:prstGeom prst="rect">
            <a:avLst/>
          </a:prstGeom>
        </p:spPr>
        <p:txBody>
          <a:bodyPr wrap="none">
            <a:spAutoFit/>
          </a:bodyPr>
          <a:lstStyle/>
          <a:p>
            <a:r>
              <a:rPr lang="en-GB" dirty="0">
                <a:solidFill>
                  <a:schemeClr val="bg1"/>
                </a:solidFill>
                <a:highlight>
                  <a:srgbClr val="494948"/>
                </a:highlight>
                <a:latin typeface="Abadi" panose="020B0604020104020204" pitchFamily="34" charset="0"/>
              </a:rPr>
              <a:t>DIRECT</a:t>
            </a:r>
          </a:p>
        </p:txBody>
      </p:sp>
      <p:cxnSp>
        <p:nvCxnSpPr>
          <p:cNvPr id="7" name="Connecteur droit 6">
            <a:extLst>
              <a:ext uri="{FF2B5EF4-FFF2-40B4-BE49-F238E27FC236}">
                <a16:creationId xmlns:a16="http://schemas.microsoft.com/office/drawing/2014/main" id="{0088385B-D83D-434C-9110-D574AD567773}"/>
              </a:ext>
            </a:extLst>
          </p:cNvPr>
          <p:cNvCxnSpPr>
            <a:cxnSpLocks/>
          </p:cNvCxnSpPr>
          <p:nvPr/>
        </p:nvCxnSpPr>
        <p:spPr>
          <a:xfrm>
            <a:off x="6656908" y="1671929"/>
            <a:ext cx="5159953"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1" name="Image 30">
            <a:extLst>
              <a:ext uri="{FF2B5EF4-FFF2-40B4-BE49-F238E27FC236}">
                <a16:creationId xmlns:a16="http://schemas.microsoft.com/office/drawing/2014/main" id="{6BAFC21A-DE61-4D32-97FA-7559E6F67476}"/>
              </a:ext>
            </a:extLst>
          </p:cNvPr>
          <p:cNvPicPr/>
          <p:nvPr/>
        </p:nvPicPr>
        <p:blipFill rotWithShape="1">
          <a:blip r:embed="rId2">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l="13129" t="3298" r="3073" b="16067"/>
          <a:stretch/>
        </p:blipFill>
        <p:spPr bwMode="auto">
          <a:xfrm>
            <a:off x="10111771" y="978091"/>
            <a:ext cx="1473835" cy="1321553"/>
          </a:xfrm>
          <a:prstGeom prst="rect">
            <a:avLst/>
          </a:prstGeom>
          <a:noFill/>
          <a:ln>
            <a:noFill/>
          </a:ln>
          <a:extLst>
            <a:ext uri="{53640926-AAD7-44D8-BBD7-CCE9431645EC}">
              <a14:shadowObscured xmlns:a14="http://schemas.microsoft.com/office/drawing/2010/main"/>
            </a:ext>
          </a:extLst>
        </p:spPr>
      </p:pic>
      <p:sp>
        <p:nvSpPr>
          <p:cNvPr id="32" name="ZoneTexte 31">
            <a:extLst>
              <a:ext uri="{FF2B5EF4-FFF2-40B4-BE49-F238E27FC236}">
                <a16:creationId xmlns:a16="http://schemas.microsoft.com/office/drawing/2014/main" id="{7667B26E-1482-4AC0-A3F7-B379E06B9F6D}"/>
              </a:ext>
            </a:extLst>
          </p:cNvPr>
          <p:cNvSpPr txBox="1"/>
          <p:nvPr/>
        </p:nvSpPr>
        <p:spPr>
          <a:xfrm>
            <a:off x="7315828" y="3592664"/>
            <a:ext cx="4196367" cy="735009"/>
          </a:xfrm>
          <a:prstGeom prst="rect">
            <a:avLst/>
          </a:prstGeom>
          <a:noFill/>
        </p:spPr>
        <p:txBody>
          <a:bodyPr wrap="square" rtlCol="0">
            <a:spAutoFit/>
          </a:bodyPr>
          <a:lstStyle>
            <a:defPPr>
              <a:defRPr lang="fr-FR"/>
            </a:defPPr>
            <a:lvl2pPr marL="0" lvl="1" indent="-192087">
              <a:lnSpc>
                <a:spcPct val="87000"/>
              </a:lnSpc>
              <a:spcBef>
                <a:spcPts val="1200"/>
              </a:spcBef>
              <a:buSzPct val="70000"/>
              <a:defRPr sz="1600">
                <a:solidFill>
                  <a:srgbClr val="494948"/>
                </a:solidFill>
                <a:latin typeface="Abadi" panose="020B0604020104020204" pitchFamily="34" charset="0"/>
              </a:defRPr>
            </a:lvl2pPr>
          </a:lstStyle>
          <a:p>
            <a:pPr lvl="1" algn="ctr"/>
            <a:r>
              <a:rPr lang="fr-FR" dirty="0"/>
              <a:t>ZONES PRIORITAIRES</a:t>
            </a:r>
            <a:br>
              <a:rPr lang="fr-FR" dirty="0"/>
            </a:br>
            <a:r>
              <a:rPr lang="fr-FR" dirty="0"/>
              <a:t>POUR LE RECRUTEMENT DE COMMERCIAUX</a:t>
            </a:r>
          </a:p>
        </p:txBody>
      </p:sp>
      <p:cxnSp>
        <p:nvCxnSpPr>
          <p:cNvPr id="33" name="Connecteur droit 32">
            <a:extLst>
              <a:ext uri="{FF2B5EF4-FFF2-40B4-BE49-F238E27FC236}">
                <a16:creationId xmlns:a16="http://schemas.microsoft.com/office/drawing/2014/main" id="{C38B130B-257F-4970-8115-F0F219BA086D}"/>
              </a:ext>
            </a:extLst>
          </p:cNvPr>
          <p:cNvCxnSpPr>
            <a:cxnSpLocks/>
          </p:cNvCxnSpPr>
          <p:nvPr/>
        </p:nvCxnSpPr>
        <p:spPr>
          <a:xfrm>
            <a:off x="7174105" y="4117250"/>
            <a:ext cx="4479814" cy="0"/>
          </a:xfrm>
          <a:prstGeom prst="line">
            <a:avLst/>
          </a:prstGeom>
          <a:ln w="19050">
            <a:solidFill>
              <a:srgbClr val="9E9E9D"/>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D27004FF-C42D-429E-AACC-F44498B0286A}"/>
              </a:ext>
            </a:extLst>
          </p:cNvPr>
          <p:cNvCxnSpPr>
            <a:cxnSpLocks/>
          </p:cNvCxnSpPr>
          <p:nvPr/>
        </p:nvCxnSpPr>
        <p:spPr>
          <a:xfrm>
            <a:off x="7333219" y="4117250"/>
            <a:ext cx="4161587" cy="0"/>
          </a:xfrm>
          <a:prstGeom prst="line">
            <a:avLst/>
          </a:prstGeom>
          <a:ln w="38100">
            <a:solidFill>
              <a:srgbClr val="F07D00"/>
            </a:solidFill>
          </a:ln>
        </p:spPr>
        <p:style>
          <a:lnRef idx="1">
            <a:schemeClr val="accent1"/>
          </a:lnRef>
          <a:fillRef idx="0">
            <a:schemeClr val="accent1"/>
          </a:fillRef>
          <a:effectRef idx="0">
            <a:schemeClr val="accent1"/>
          </a:effectRef>
          <a:fontRef idx="minor">
            <a:schemeClr val="tx1"/>
          </a:fontRef>
        </p:style>
      </p:cxnSp>
      <p:sp>
        <p:nvSpPr>
          <p:cNvPr id="35" name="Parallélogramme 34">
            <a:extLst>
              <a:ext uri="{FF2B5EF4-FFF2-40B4-BE49-F238E27FC236}">
                <a16:creationId xmlns:a16="http://schemas.microsoft.com/office/drawing/2014/main" id="{0FF9C9D1-30A1-4CF1-A1DD-25B5008DFB2F}"/>
              </a:ext>
            </a:extLst>
          </p:cNvPr>
          <p:cNvSpPr/>
          <p:nvPr/>
        </p:nvSpPr>
        <p:spPr>
          <a:xfrm>
            <a:off x="7414807" y="4475542"/>
            <a:ext cx="1111145" cy="883012"/>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37" name="Rectangle 36">
            <a:extLst>
              <a:ext uri="{FF2B5EF4-FFF2-40B4-BE49-F238E27FC236}">
                <a16:creationId xmlns:a16="http://schemas.microsoft.com/office/drawing/2014/main" id="{856DEEDF-44B8-4EBB-B741-99265F033661}"/>
              </a:ext>
            </a:extLst>
          </p:cNvPr>
          <p:cNvSpPr/>
          <p:nvPr/>
        </p:nvSpPr>
        <p:spPr>
          <a:xfrm>
            <a:off x="7384219" y="4630428"/>
            <a:ext cx="1172320" cy="59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badi" panose="020B0604020104020204" pitchFamily="34" charset="0"/>
                <a:cs typeface="Arial" panose="020B0604020202020204" pitchFamily="34" charset="0"/>
              </a:rPr>
              <a:t>France</a:t>
            </a:r>
          </a:p>
        </p:txBody>
      </p:sp>
      <p:sp>
        <p:nvSpPr>
          <p:cNvPr id="47" name="Parallélogramme 46">
            <a:extLst>
              <a:ext uri="{FF2B5EF4-FFF2-40B4-BE49-F238E27FC236}">
                <a16:creationId xmlns:a16="http://schemas.microsoft.com/office/drawing/2014/main" id="{D6935CEA-F45F-4182-A914-AB0E5A0C9BAC}"/>
              </a:ext>
            </a:extLst>
          </p:cNvPr>
          <p:cNvSpPr/>
          <p:nvPr/>
        </p:nvSpPr>
        <p:spPr>
          <a:xfrm>
            <a:off x="8714205" y="4475542"/>
            <a:ext cx="1111145" cy="883012"/>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48" name="Rectangle 47">
            <a:extLst>
              <a:ext uri="{FF2B5EF4-FFF2-40B4-BE49-F238E27FC236}">
                <a16:creationId xmlns:a16="http://schemas.microsoft.com/office/drawing/2014/main" id="{542C67C1-9C31-46FB-834C-C9352909EEC7}"/>
              </a:ext>
            </a:extLst>
          </p:cNvPr>
          <p:cNvSpPr/>
          <p:nvPr/>
        </p:nvSpPr>
        <p:spPr>
          <a:xfrm>
            <a:off x="8683617" y="4630428"/>
            <a:ext cx="1172320" cy="59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latin typeface="Abadi" panose="020B0604020104020204" pitchFamily="34" charset="0"/>
                <a:cs typeface="Arial" panose="020B0604020202020204" pitchFamily="34" charset="0"/>
              </a:rPr>
              <a:t>USA</a:t>
            </a:r>
          </a:p>
        </p:txBody>
      </p:sp>
      <p:sp>
        <p:nvSpPr>
          <p:cNvPr id="50" name="Parallélogramme 49">
            <a:extLst>
              <a:ext uri="{FF2B5EF4-FFF2-40B4-BE49-F238E27FC236}">
                <a16:creationId xmlns:a16="http://schemas.microsoft.com/office/drawing/2014/main" id="{790EA784-D8F7-412B-B61A-5C020839145F}"/>
              </a:ext>
            </a:extLst>
          </p:cNvPr>
          <p:cNvSpPr/>
          <p:nvPr/>
        </p:nvSpPr>
        <p:spPr>
          <a:xfrm>
            <a:off x="10013603" y="4488991"/>
            <a:ext cx="1111145" cy="883012"/>
          </a:xfrm>
          <a:prstGeom prst="parallelogram">
            <a:avLst>
              <a:gd name="adj" fmla="val 8296"/>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600"/>
          </a:p>
        </p:txBody>
      </p:sp>
      <p:sp>
        <p:nvSpPr>
          <p:cNvPr id="51" name="Rectangle 50">
            <a:extLst>
              <a:ext uri="{FF2B5EF4-FFF2-40B4-BE49-F238E27FC236}">
                <a16:creationId xmlns:a16="http://schemas.microsoft.com/office/drawing/2014/main" id="{CB757F5E-4A6D-4870-BE29-22667B31D1B5}"/>
              </a:ext>
            </a:extLst>
          </p:cNvPr>
          <p:cNvSpPr/>
          <p:nvPr/>
        </p:nvSpPr>
        <p:spPr>
          <a:xfrm>
            <a:off x="9983015" y="4643877"/>
            <a:ext cx="1172320" cy="59027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err="1">
                <a:solidFill>
                  <a:schemeClr val="tx1"/>
                </a:solidFill>
                <a:latin typeface="Abadi" panose="020B0604020104020204" pitchFamily="34" charset="0"/>
                <a:cs typeface="Arial" panose="020B0604020202020204" pitchFamily="34" charset="0"/>
              </a:rPr>
              <a:t>Asie</a:t>
            </a:r>
            <a:r>
              <a:rPr lang="en-US" sz="1600" dirty="0">
                <a:solidFill>
                  <a:schemeClr val="tx1"/>
                </a:solidFill>
                <a:latin typeface="Abadi" panose="020B0604020104020204" pitchFamily="34" charset="0"/>
                <a:cs typeface="Arial" panose="020B0604020202020204" pitchFamily="34" charset="0"/>
              </a:rPr>
              <a:t> de </a:t>
            </a:r>
            <a:r>
              <a:rPr lang="en-US" sz="1600" dirty="0" err="1">
                <a:solidFill>
                  <a:schemeClr val="tx1"/>
                </a:solidFill>
                <a:latin typeface="Abadi" panose="020B0604020104020204" pitchFamily="34" charset="0"/>
                <a:cs typeface="Arial" panose="020B0604020202020204" pitchFamily="34" charset="0"/>
              </a:rPr>
              <a:t>l’Est</a:t>
            </a:r>
            <a:endParaRPr lang="en-US" sz="1600" dirty="0">
              <a:solidFill>
                <a:schemeClr val="tx1"/>
              </a:solidFill>
              <a:latin typeface="Abadi" panose="020B0604020104020204" pitchFamily="34" charset="0"/>
              <a:cs typeface="Arial" panose="020B0604020202020204" pitchFamily="34" charset="0"/>
            </a:endParaRPr>
          </a:p>
        </p:txBody>
      </p:sp>
    </p:spTree>
    <p:extLst>
      <p:ext uri="{BB962C8B-B14F-4D97-AF65-F5344CB8AC3E}">
        <p14:creationId xmlns:p14="http://schemas.microsoft.com/office/powerpoint/2010/main" val="2135693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4CEB13D-89E2-4AE2-ACE1-FF69D665176F}"/>
              </a:ext>
            </a:extLst>
          </p:cNvPr>
          <p:cNvSpPr/>
          <p:nvPr/>
        </p:nvSpPr>
        <p:spPr>
          <a:xfrm>
            <a:off x="1726487" y="3389386"/>
            <a:ext cx="7154065" cy="2318657"/>
          </a:xfrm>
          <a:prstGeom prst="rect">
            <a:avLst/>
          </a:prstGeom>
          <a:solidFill>
            <a:schemeClr val="bg1"/>
          </a:solidFill>
          <a:ln w="9525">
            <a:solidFill>
              <a:schemeClr val="bg1">
                <a:lumMod val="85000"/>
              </a:schemeClr>
            </a:solidFill>
          </a:ln>
        </p:spPr>
        <p:txBody>
          <a:bodyPr wrap="square" lIns="216000" anchor="ctr">
            <a:noAutofit/>
          </a:bodyPr>
          <a:lstStyle/>
          <a:p>
            <a:pPr lvl="0">
              <a:lnSpc>
                <a:spcPct val="90000"/>
              </a:lnSpc>
              <a:spcBef>
                <a:spcPts val="1000"/>
              </a:spcBef>
            </a:pPr>
            <a:endParaRPr lang="fr-FR" sz="1400" dirty="0">
              <a:solidFill>
                <a:srgbClr val="494948"/>
              </a:solidFill>
              <a:latin typeface="Abadi" panose="020B0604020104020204" pitchFamily="34" charset="0"/>
            </a:endParaRPr>
          </a:p>
        </p:txBody>
      </p:sp>
      <p:sp>
        <p:nvSpPr>
          <p:cNvPr id="4" name="Espace réservé du pied de page 3">
            <a:extLst>
              <a:ext uri="{FF2B5EF4-FFF2-40B4-BE49-F238E27FC236}">
                <a16:creationId xmlns:a16="http://schemas.microsoft.com/office/drawing/2014/main" id="{2B5D4CE0-EA2E-44B7-A15B-E82D6C3B1B52}"/>
              </a:ext>
            </a:extLst>
          </p:cNvPr>
          <p:cNvSpPr>
            <a:spLocks noGrp="1"/>
          </p:cNvSpPr>
          <p:nvPr>
            <p:ph type="ftr" sz="quarter" idx="11"/>
          </p:nvPr>
        </p:nvSpPr>
        <p:spPr/>
        <p:txBody>
          <a:bodyPr/>
          <a:lstStyle/>
          <a:p>
            <a:r>
              <a:rPr lang="fr-FR" dirty="0"/>
              <a:t>Résultats annuels 2019-20</a:t>
            </a:r>
            <a:endParaRPr lang="en-GB" dirty="0"/>
          </a:p>
        </p:txBody>
      </p:sp>
      <p:sp>
        <p:nvSpPr>
          <p:cNvPr id="5" name="Espace réservé du numéro de diapositive 4">
            <a:extLst>
              <a:ext uri="{FF2B5EF4-FFF2-40B4-BE49-F238E27FC236}">
                <a16:creationId xmlns:a16="http://schemas.microsoft.com/office/drawing/2014/main" id="{C75ACD28-841F-42E7-A150-DE1F75C53B6E}"/>
              </a:ext>
            </a:extLst>
          </p:cNvPr>
          <p:cNvSpPr>
            <a:spLocks noGrp="1"/>
          </p:cNvSpPr>
          <p:nvPr>
            <p:ph type="sldNum" sz="quarter" idx="12"/>
          </p:nvPr>
        </p:nvSpPr>
        <p:spPr/>
        <p:txBody>
          <a:bodyPr/>
          <a:lstStyle/>
          <a:p>
            <a:fld id="{964486D4-D654-4480-BC70-181118A9BD87}" type="slidenum">
              <a:rPr lang="fr-FR" smtClean="0"/>
              <a:pPr/>
              <a:t>31</a:t>
            </a:fld>
            <a:endParaRPr lang="fr-FR" dirty="0"/>
          </a:p>
        </p:txBody>
      </p:sp>
      <p:sp>
        <p:nvSpPr>
          <p:cNvPr id="6" name="Espace réservé du texte 5">
            <a:extLst>
              <a:ext uri="{FF2B5EF4-FFF2-40B4-BE49-F238E27FC236}">
                <a16:creationId xmlns:a16="http://schemas.microsoft.com/office/drawing/2014/main" id="{415EE749-7F1F-40F0-9AE1-BBCFF54B5C33}"/>
              </a:ext>
            </a:extLst>
          </p:cNvPr>
          <p:cNvSpPr>
            <a:spLocks noGrp="1"/>
          </p:cNvSpPr>
          <p:nvPr>
            <p:ph type="body" sz="quarter" idx="13"/>
          </p:nvPr>
        </p:nvSpPr>
        <p:spPr/>
        <p:txBody>
          <a:bodyPr/>
          <a:lstStyle/>
          <a:p>
            <a:r>
              <a:rPr lang="fr-FR" dirty="0"/>
              <a:t>Données pro forma : intégration de Boston Limited sur l’ensemble de période de l’exercice 2019-2020</a:t>
            </a:r>
            <a:endParaRPr lang="en-GB" dirty="0"/>
          </a:p>
        </p:txBody>
      </p:sp>
      <p:sp>
        <p:nvSpPr>
          <p:cNvPr id="10" name="Titre 3">
            <a:extLst>
              <a:ext uri="{FF2B5EF4-FFF2-40B4-BE49-F238E27FC236}">
                <a16:creationId xmlns:a16="http://schemas.microsoft.com/office/drawing/2014/main" id="{0DF84FFA-A050-40FB-8E53-A5F0E4A8A314}"/>
              </a:ext>
            </a:extLst>
          </p:cNvPr>
          <p:cNvSpPr txBox="1">
            <a:spLocks/>
          </p:cNvSpPr>
          <p:nvPr/>
        </p:nvSpPr>
        <p:spPr>
          <a:xfrm>
            <a:off x="857905" y="461947"/>
            <a:ext cx="10856843" cy="654050"/>
          </a:xfrm>
          <a:prstGeom prst="rect">
            <a:avLst/>
          </a:prstGeom>
        </p:spPr>
        <p:txBody>
          <a:bodyPr/>
          <a:lstStyle>
            <a:lvl1pPr algn="l" defTabSz="914400" rtl="0" eaLnBrk="1" latinLnBrk="0" hangingPunct="1">
              <a:lnSpc>
                <a:spcPct val="90000"/>
              </a:lnSpc>
              <a:spcBef>
                <a:spcPct val="0"/>
              </a:spcBef>
              <a:buNone/>
              <a:defRPr sz="3600" kern="1200">
                <a:solidFill>
                  <a:srgbClr val="F07D00"/>
                </a:solidFill>
                <a:latin typeface="Abadi" panose="020B0604020104020204" pitchFamily="34" charset="0"/>
                <a:ea typeface="+mj-ea"/>
                <a:cs typeface="+mj-cs"/>
              </a:defRPr>
            </a:lvl1pPr>
          </a:lstStyle>
          <a:p>
            <a:endParaRPr lang="en-GB" dirty="0"/>
          </a:p>
        </p:txBody>
      </p:sp>
      <p:sp>
        <p:nvSpPr>
          <p:cNvPr id="3" name="Titre 2">
            <a:extLst>
              <a:ext uri="{FF2B5EF4-FFF2-40B4-BE49-F238E27FC236}">
                <a16:creationId xmlns:a16="http://schemas.microsoft.com/office/drawing/2014/main" id="{261910EC-B85B-47EC-B27F-92E820DBCEC4}"/>
              </a:ext>
            </a:extLst>
          </p:cNvPr>
          <p:cNvSpPr>
            <a:spLocks noGrp="1"/>
          </p:cNvSpPr>
          <p:nvPr>
            <p:ph type="title"/>
          </p:nvPr>
        </p:nvSpPr>
        <p:spPr>
          <a:xfrm>
            <a:off x="857905" y="472457"/>
            <a:ext cx="10856843" cy="654050"/>
          </a:xfrm>
        </p:spPr>
        <p:txBody>
          <a:bodyPr/>
          <a:lstStyle/>
          <a:p>
            <a:r>
              <a:rPr lang="fr-FR" dirty="0"/>
              <a:t>De nouveaux objectifs 2020-21</a:t>
            </a:r>
            <a:endParaRPr lang="en-GB" dirty="0"/>
          </a:p>
        </p:txBody>
      </p:sp>
      <p:sp>
        <p:nvSpPr>
          <p:cNvPr id="11" name="ZoneTexte 10">
            <a:extLst>
              <a:ext uri="{FF2B5EF4-FFF2-40B4-BE49-F238E27FC236}">
                <a16:creationId xmlns:a16="http://schemas.microsoft.com/office/drawing/2014/main" id="{D8DDF3A5-3E30-4851-950A-4F64A00B41DB}"/>
              </a:ext>
            </a:extLst>
          </p:cNvPr>
          <p:cNvSpPr txBox="1"/>
          <p:nvPr/>
        </p:nvSpPr>
        <p:spPr>
          <a:xfrm>
            <a:off x="1670331" y="1684776"/>
            <a:ext cx="9347735" cy="1200329"/>
          </a:xfrm>
          <a:prstGeom prst="rect">
            <a:avLst/>
          </a:prstGeom>
          <a:noFill/>
        </p:spPr>
        <p:txBody>
          <a:bodyPr wrap="square">
            <a:spAutoFit/>
          </a:bodyPr>
          <a:lstStyle/>
          <a:p>
            <a:r>
              <a:rPr lang="fr-FR" sz="2400" dirty="0">
                <a:latin typeface="Abadi" panose="020B0604020104020204" pitchFamily="34" charset="0"/>
                <a:ea typeface="+mj-ea"/>
                <a:cs typeface="+mj-cs"/>
              </a:rPr>
              <a:t>Malgré l’impact de la crise du COVID-19</a:t>
            </a:r>
          </a:p>
          <a:p>
            <a:pPr>
              <a:tabLst>
                <a:tab pos="2598738" algn="l"/>
              </a:tabLst>
            </a:pPr>
            <a:r>
              <a:rPr lang="fr-FR" sz="2400" dirty="0">
                <a:solidFill>
                  <a:schemeClr val="bg1"/>
                </a:solidFill>
                <a:highlight>
                  <a:srgbClr val="494948"/>
                </a:highlight>
                <a:latin typeface="Abadi" panose="020B0604020104020204" pitchFamily="34" charset="0"/>
                <a:ea typeface="+mj-ea"/>
                <a:cs typeface="+mj-cs"/>
              </a:rPr>
              <a:t>1</a:t>
            </a:r>
            <a:r>
              <a:rPr lang="fr-FR" sz="2400" baseline="30000" dirty="0">
                <a:solidFill>
                  <a:schemeClr val="bg1"/>
                </a:solidFill>
                <a:highlight>
                  <a:srgbClr val="494948"/>
                </a:highlight>
                <a:latin typeface="Abadi" panose="020B0604020104020204" pitchFamily="34" charset="0"/>
                <a:ea typeface="+mj-ea"/>
                <a:cs typeface="+mj-cs"/>
              </a:rPr>
              <a:t>er</a:t>
            </a:r>
            <a:r>
              <a:rPr lang="fr-FR" sz="2400" dirty="0">
                <a:solidFill>
                  <a:schemeClr val="bg1"/>
                </a:solidFill>
                <a:highlight>
                  <a:srgbClr val="494948"/>
                </a:highlight>
                <a:latin typeface="Abadi" panose="020B0604020104020204" pitchFamily="34" charset="0"/>
                <a:ea typeface="+mj-ea"/>
                <a:cs typeface="+mj-cs"/>
              </a:rPr>
              <a:t> trimestre de l’exercice 2020-21</a:t>
            </a:r>
            <a:r>
              <a:rPr kumimoji="0" lang="fr-FR" sz="2400" b="0" i="0" u="none" strike="noStrike" kern="1200" cap="none" spc="0" normalizeH="0" baseline="0" noProof="0" dirty="0">
                <a:ln>
                  <a:noFill/>
                </a:ln>
                <a:effectLst/>
                <a:uLnTx/>
                <a:uFillTx/>
                <a:latin typeface="Abadi" panose="020B0604020104020204" pitchFamily="34" charset="0"/>
                <a:ea typeface="+mj-ea"/>
                <a:cs typeface="+mj-cs"/>
              </a:rPr>
              <a:t> (1</a:t>
            </a:r>
            <a:r>
              <a:rPr kumimoji="0" lang="fr-FR" sz="2400" b="0" i="0" u="none" strike="noStrike" kern="1200" cap="none" spc="0" normalizeH="0" baseline="30000" noProof="0" dirty="0">
                <a:ln>
                  <a:noFill/>
                </a:ln>
                <a:effectLst/>
                <a:uLnTx/>
                <a:uFillTx/>
                <a:latin typeface="Abadi" panose="020B0604020104020204" pitchFamily="34" charset="0"/>
                <a:ea typeface="+mj-ea"/>
                <a:cs typeface="+mj-cs"/>
              </a:rPr>
              <a:t>er</a:t>
            </a:r>
            <a:r>
              <a:rPr kumimoji="0" lang="fr-FR" sz="2400" b="0" i="0" u="none" strike="noStrike" kern="1200" cap="none" spc="0" normalizeH="0" baseline="0" noProof="0" dirty="0">
                <a:ln>
                  <a:noFill/>
                </a:ln>
                <a:effectLst/>
                <a:uLnTx/>
                <a:uFillTx/>
                <a:latin typeface="Abadi" panose="020B0604020104020204" pitchFamily="34" charset="0"/>
                <a:ea typeface="+mj-ea"/>
                <a:cs typeface="+mj-cs"/>
              </a:rPr>
              <a:t> mars 2020 – 31 mai 2020): </a:t>
            </a:r>
            <a:br>
              <a:rPr kumimoji="0" lang="fr-FR" sz="2400" b="0" i="0" u="none" strike="noStrike" kern="1200" cap="none" spc="0" normalizeH="0" baseline="0" noProof="0" dirty="0">
                <a:ln>
                  <a:noFill/>
                </a:ln>
                <a:effectLst/>
                <a:uLnTx/>
                <a:uFillTx/>
                <a:latin typeface="Abadi" panose="020B0604020104020204" pitchFamily="34" charset="0"/>
                <a:ea typeface="+mj-ea"/>
                <a:cs typeface="+mj-cs"/>
              </a:rPr>
            </a:br>
            <a:r>
              <a:rPr kumimoji="0" lang="fr-FR" sz="2400" b="0" i="0" u="none" strike="noStrike" kern="1200" cap="none" spc="0" normalizeH="0" baseline="0" noProof="0" dirty="0">
                <a:ln>
                  <a:noFill/>
                </a:ln>
                <a:effectLst/>
                <a:uLnTx/>
                <a:uFillTx/>
                <a:latin typeface="Abadi" panose="020B0604020104020204" pitchFamily="34" charset="0"/>
                <a:ea typeface="+mj-ea"/>
                <a:cs typeface="+mj-cs"/>
              </a:rPr>
              <a:t>chiffre d’affaires estimé en croissance </a:t>
            </a:r>
            <a:r>
              <a:rPr kumimoji="0" lang="fr-FR" sz="2400" b="0" i="1" u="none" strike="noStrike" kern="1200" cap="none" spc="0" normalizeH="0" baseline="0" noProof="0" dirty="0">
                <a:ln>
                  <a:noFill/>
                </a:ln>
                <a:effectLst/>
                <a:uLnTx/>
                <a:uFillTx/>
                <a:latin typeface="Abadi" panose="020B0604020104020204" pitchFamily="34" charset="0"/>
                <a:ea typeface="+mj-ea"/>
                <a:cs typeface="+mj-cs"/>
              </a:rPr>
              <a:t>pro forma</a:t>
            </a:r>
            <a:r>
              <a:rPr kumimoji="0" lang="fr-FR" sz="2400" b="0" i="0" u="none" strike="noStrike" kern="1200" cap="none" spc="0" normalizeH="0" baseline="0" noProof="0" dirty="0">
                <a:ln>
                  <a:noFill/>
                </a:ln>
                <a:effectLst/>
                <a:uLnTx/>
                <a:uFillTx/>
                <a:latin typeface="Abadi" panose="020B0604020104020204" pitchFamily="34" charset="0"/>
                <a:ea typeface="+mj-ea"/>
                <a:cs typeface="+mj-cs"/>
              </a:rPr>
              <a:t> de +18%</a:t>
            </a:r>
            <a:endParaRPr lang="en-GB" sz="1200" dirty="0"/>
          </a:p>
        </p:txBody>
      </p:sp>
      <p:pic>
        <p:nvPicPr>
          <p:cNvPr id="14" name="Image 13">
            <a:extLst>
              <a:ext uri="{FF2B5EF4-FFF2-40B4-BE49-F238E27FC236}">
                <a16:creationId xmlns:a16="http://schemas.microsoft.com/office/drawing/2014/main" id="{B6CA704F-2217-4333-A6B6-C0355B7FFC59}"/>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rot="1800000" flipH="1">
            <a:off x="1340073" y="2920591"/>
            <a:ext cx="928455" cy="911807"/>
          </a:xfrm>
          <a:prstGeom prst="rect">
            <a:avLst/>
          </a:prstGeom>
        </p:spPr>
      </p:pic>
      <p:sp>
        <p:nvSpPr>
          <p:cNvPr id="12" name="ZoneTexte 11">
            <a:extLst>
              <a:ext uri="{FF2B5EF4-FFF2-40B4-BE49-F238E27FC236}">
                <a16:creationId xmlns:a16="http://schemas.microsoft.com/office/drawing/2014/main" id="{C069B9A6-E665-4A72-9C3A-32291AEBAB69}"/>
              </a:ext>
            </a:extLst>
          </p:cNvPr>
          <p:cNvSpPr txBox="1"/>
          <p:nvPr/>
        </p:nvSpPr>
        <p:spPr>
          <a:xfrm>
            <a:off x="2132876" y="3708164"/>
            <a:ext cx="6341287" cy="1785104"/>
          </a:xfrm>
          <a:prstGeom prst="rect">
            <a:avLst/>
          </a:prstGeom>
          <a:noFill/>
        </p:spPr>
        <p:txBody>
          <a:bodyPr wrap="square">
            <a:spAutoFit/>
          </a:bodyPr>
          <a:lstStyle/>
          <a:p>
            <a:pPr marL="444500" marR="0" lvl="0" defTabSz="914400" rtl="0" eaLnBrk="1" fontAlgn="auto" latinLnBrk="0" hangingPunct="1">
              <a:lnSpc>
                <a:spcPct val="100000"/>
              </a:lnSpc>
              <a:spcBef>
                <a:spcPts val="0"/>
              </a:spcBef>
              <a:spcAft>
                <a:spcPts val="1200"/>
              </a:spcAft>
              <a:buClrTx/>
              <a:buSzTx/>
              <a:buFontTx/>
              <a:buNone/>
              <a:tabLst/>
              <a:defRPr/>
            </a:pPr>
            <a:r>
              <a:rPr kumimoji="0" lang="fr-FR" sz="2800" b="0" i="0" u="none" strike="noStrike" kern="1200" cap="none" spc="0" normalizeH="0" baseline="0" noProof="0" dirty="0">
                <a:ln>
                  <a:noFill/>
                </a:ln>
                <a:solidFill>
                  <a:prstClr val="white"/>
                </a:solidFill>
                <a:effectLst/>
                <a:highlight>
                  <a:srgbClr val="F07D00"/>
                </a:highlight>
                <a:uLnTx/>
                <a:uFillTx/>
                <a:latin typeface="Abadi" panose="020B0604020104020204" pitchFamily="34" charset="0"/>
                <a:ea typeface="+mn-ea"/>
                <a:cs typeface="+mn-cs"/>
              </a:rPr>
              <a:t>Objectifs pour l’exercice 2020-21</a:t>
            </a:r>
            <a:endParaRPr kumimoji="0" lang="en-GB" sz="2800" b="0" i="0" u="none" strike="noStrike" kern="1200" cap="none" spc="0" normalizeH="0" baseline="0" noProof="0" dirty="0">
              <a:ln>
                <a:noFill/>
              </a:ln>
              <a:solidFill>
                <a:prstClr val="white"/>
              </a:solidFill>
              <a:effectLst/>
              <a:highlight>
                <a:srgbClr val="F07D00"/>
              </a:highlight>
              <a:uLnTx/>
              <a:uFillTx/>
              <a:latin typeface="Abadi" panose="020B0604020104020204" pitchFamily="34" charset="0"/>
              <a:ea typeface="+mn-ea"/>
              <a:cs typeface="+mn-cs"/>
            </a:endParaRPr>
          </a:p>
          <a:p>
            <a:pPr marL="457200" marR="0" lvl="0" indent="-45720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
              <a:tabLst/>
              <a:defRPr/>
            </a:pPr>
            <a:r>
              <a:rPr kumimoji="0" lang="fr-FR" sz="2400" b="0" i="0" u="none" strike="noStrike" kern="1200" cap="none" spc="0" normalizeH="0" baseline="0" noProof="0" dirty="0">
                <a:ln>
                  <a:noFill/>
                </a:ln>
                <a:solidFill>
                  <a:srgbClr val="F07D00"/>
                </a:solidFill>
                <a:effectLst/>
                <a:uLnTx/>
                <a:uFillTx/>
                <a:latin typeface="Abadi" panose="020B0604020104020204" pitchFamily="34" charset="0"/>
                <a:ea typeface="+mn-ea"/>
                <a:cs typeface="+mn-cs"/>
              </a:rPr>
              <a:t>Un chiffre d’affaires en forte croissance, </a:t>
            </a:r>
            <a:br>
              <a:rPr kumimoji="0" lang="fr-FR" sz="2400" b="0" i="0" u="none" strike="noStrike" kern="1200" cap="none" spc="0" normalizeH="0" baseline="0" noProof="0" dirty="0">
                <a:ln>
                  <a:noFill/>
                </a:ln>
                <a:solidFill>
                  <a:srgbClr val="F07D00"/>
                </a:solidFill>
                <a:effectLst/>
                <a:uLnTx/>
                <a:uFillTx/>
                <a:latin typeface="Abadi" panose="020B0604020104020204" pitchFamily="34" charset="0"/>
                <a:ea typeface="+mn-ea"/>
                <a:cs typeface="+mn-cs"/>
              </a:rPr>
            </a:br>
            <a:r>
              <a:rPr kumimoji="0" lang="fr-FR" sz="2400" b="0" i="0" u="none" strike="noStrike" kern="1200" cap="none" spc="0" normalizeH="0" baseline="0" noProof="0" dirty="0">
                <a:ln>
                  <a:noFill/>
                </a:ln>
                <a:solidFill>
                  <a:srgbClr val="F07D00"/>
                </a:solidFill>
                <a:effectLst/>
                <a:uLnTx/>
                <a:uFillTx/>
                <a:latin typeface="Abadi" panose="020B0604020104020204" pitchFamily="34" charset="0"/>
                <a:ea typeface="+mn-ea"/>
                <a:cs typeface="+mn-cs"/>
              </a:rPr>
              <a:t>attendu entre 170 et 200 millions d’euros</a:t>
            </a:r>
          </a:p>
          <a:p>
            <a:pPr marL="457200" marR="0" lvl="0" indent="-457200" algn="l" defTabSz="914400" rtl="0" eaLnBrk="1" fontAlgn="auto" latinLnBrk="0" hangingPunct="1">
              <a:lnSpc>
                <a:spcPct val="100000"/>
              </a:lnSpc>
              <a:spcBef>
                <a:spcPts val="0"/>
              </a:spcBef>
              <a:spcAft>
                <a:spcPts val="0"/>
              </a:spcAft>
              <a:buClrTx/>
              <a:buSzPct val="70000"/>
              <a:buFont typeface="Wingdings" panose="05000000000000000000" pitchFamily="2" charset="2"/>
              <a:buChar char="§"/>
              <a:tabLst/>
              <a:defRPr/>
            </a:pPr>
            <a:r>
              <a:rPr kumimoji="0" lang="fr-FR" sz="2400" b="0" i="0" u="none" strike="noStrike" kern="1200" cap="none" spc="0" normalizeH="0" baseline="0" noProof="0" dirty="0">
                <a:ln>
                  <a:noFill/>
                </a:ln>
                <a:solidFill>
                  <a:srgbClr val="F07D00"/>
                </a:solidFill>
                <a:effectLst/>
                <a:uLnTx/>
                <a:uFillTx/>
                <a:latin typeface="Abadi" panose="020B0604020104020204" pitchFamily="34" charset="0"/>
                <a:ea typeface="+mn-ea"/>
                <a:cs typeface="+mn-cs"/>
              </a:rPr>
              <a:t>Une amélioration du niveau de rentabilité</a:t>
            </a:r>
          </a:p>
        </p:txBody>
      </p:sp>
    </p:spTree>
    <p:extLst>
      <p:ext uri="{BB962C8B-B14F-4D97-AF65-F5344CB8AC3E}">
        <p14:creationId xmlns:p14="http://schemas.microsoft.com/office/powerpoint/2010/main" val="20052083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re 1">
            <a:extLst>
              <a:ext uri="{FF2B5EF4-FFF2-40B4-BE49-F238E27FC236}">
                <a16:creationId xmlns:a16="http://schemas.microsoft.com/office/drawing/2014/main" id="{23B381CD-A0EA-4529-9A08-C58272FC1B1D}"/>
              </a:ext>
            </a:extLst>
          </p:cNvPr>
          <p:cNvSpPr>
            <a:spLocks noGrp="1"/>
          </p:cNvSpPr>
          <p:nvPr>
            <p:ph type="title"/>
          </p:nvPr>
        </p:nvSpPr>
        <p:spPr>
          <a:xfrm>
            <a:off x="6939732" y="4269197"/>
            <a:ext cx="4981904" cy="660156"/>
          </a:xfrm>
        </p:spPr>
        <p:txBody>
          <a:bodyPr/>
          <a:lstStyle/>
          <a:p>
            <a:r>
              <a:rPr lang="en-GB" dirty="0"/>
              <a:t>QUESTIONS</a:t>
            </a:r>
          </a:p>
        </p:txBody>
      </p:sp>
    </p:spTree>
    <p:extLst>
      <p:ext uri="{BB962C8B-B14F-4D97-AF65-F5344CB8AC3E}">
        <p14:creationId xmlns:p14="http://schemas.microsoft.com/office/powerpoint/2010/main" val="19727360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8">
            <a:extLst>
              <a:ext uri="{FF2B5EF4-FFF2-40B4-BE49-F238E27FC236}">
                <a16:creationId xmlns:a16="http://schemas.microsoft.com/office/drawing/2014/main" id="{179DC21D-A3FC-4992-9454-CA25F9ABE054}"/>
              </a:ext>
            </a:extLst>
          </p:cNvPr>
          <p:cNvSpPr txBox="1">
            <a:spLocks/>
          </p:cNvSpPr>
          <p:nvPr/>
        </p:nvSpPr>
        <p:spPr>
          <a:xfrm>
            <a:off x="7148340" y="3751482"/>
            <a:ext cx="4669797" cy="44038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494947"/>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494947"/>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494947"/>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494947"/>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49494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dirty="0">
                <a:latin typeface="Abadi" panose="020B0604020104020204" pitchFamily="34" charset="0"/>
              </a:rPr>
              <a:t>Rapport des commissaires aux comptes</a:t>
            </a:r>
          </a:p>
        </p:txBody>
      </p:sp>
      <p:sp>
        <p:nvSpPr>
          <p:cNvPr id="7" name="Rectangle 6">
            <a:extLst>
              <a:ext uri="{FF2B5EF4-FFF2-40B4-BE49-F238E27FC236}">
                <a16:creationId xmlns:a16="http://schemas.microsoft.com/office/drawing/2014/main" id="{C7F98BAD-FDD6-4227-8537-13FC2F86C2D2}"/>
              </a:ext>
            </a:extLst>
          </p:cNvPr>
          <p:cNvSpPr/>
          <p:nvPr/>
        </p:nvSpPr>
        <p:spPr>
          <a:xfrm>
            <a:off x="7460124" y="5079658"/>
            <a:ext cx="4046228" cy="646331"/>
          </a:xfrm>
          <a:prstGeom prst="rect">
            <a:avLst/>
          </a:prstGeom>
        </p:spPr>
        <p:txBody>
          <a:bodyPr wrap="square">
            <a:spAutoFit/>
          </a:bodyPr>
          <a:lstStyle/>
          <a:p>
            <a:pPr algn="ctr"/>
            <a:r>
              <a:rPr lang="fr-FR" b="1" dirty="0">
                <a:solidFill>
                  <a:srgbClr val="494948"/>
                </a:solidFill>
                <a:latin typeface="Abadi" panose="020B0604020104020204" pitchFamily="34" charset="0"/>
              </a:rPr>
              <a:t>Ernst</a:t>
            </a:r>
            <a:r>
              <a:rPr lang="fr-FR" b="1" dirty="0">
                <a:solidFill>
                  <a:schemeClr val="tx2"/>
                </a:solidFill>
                <a:latin typeface="Abadi" panose="020B0604020104020204" pitchFamily="34" charset="0"/>
              </a:rPr>
              <a:t> </a:t>
            </a:r>
            <a:r>
              <a:rPr lang="fr-FR" b="1" dirty="0">
                <a:solidFill>
                  <a:srgbClr val="494948"/>
                </a:solidFill>
                <a:latin typeface="Abadi" panose="020B0604020104020204" pitchFamily="34" charset="0"/>
              </a:rPr>
              <a:t>&amp; Young Audit</a:t>
            </a:r>
            <a:br>
              <a:rPr lang="fr-FR" b="1" dirty="0">
                <a:latin typeface="Abadi" panose="020B0604020104020204" pitchFamily="34" charset="0"/>
              </a:rPr>
            </a:br>
            <a:r>
              <a:rPr lang="fr-FR" i="1" dirty="0">
                <a:latin typeface="Abadi" panose="020B0604020104020204" pitchFamily="34" charset="0"/>
              </a:rPr>
              <a:t>Alban de Claverie</a:t>
            </a:r>
          </a:p>
        </p:txBody>
      </p:sp>
      <p:sp>
        <p:nvSpPr>
          <p:cNvPr id="9" name="Rectangle 8">
            <a:extLst>
              <a:ext uri="{FF2B5EF4-FFF2-40B4-BE49-F238E27FC236}">
                <a16:creationId xmlns:a16="http://schemas.microsoft.com/office/drawing/2014/main" id="{E49BF242-4FAB-4C3D-8715-C24597B9090C}"/>
              </a:ext>
            </a:extLst>
          </p:cNvPr>
          <p:cNvSpPr/>
          <p:nvPr/>
        </p:nvSpPr>
        <p:spPr>
          <a:xfrm>
            <a:off x="7223333" y="5818322"/>
            <a:ext cx="4519811" cy="646331"/>
          </a:xfrm>
          <a:prstGeom prst="rect">
            <a:avLst/>
          </a:prstGeom>
        </p:spPr>
        <p:txBody>
          <a:bodyPr wrap="square">
            <a:spAutoFit/>
          </a:bodyPr>
          <a:lstStyle/>
          <a:p>
            <a:pPr algn="ctr"/>
            <a:r>
              <a:rPr lang="fr-FR" b="1" dirty="0">
                <a:solidFill>
                  <a:srgbClr val="494948"/>
                </a:solidFill>
                <a:latin typeface="Abadi" panose="020B0604020104020204" pitchFamily="34" charset="0"/>
              </a:rPr>
              <a:t>Société Fiduciaire de Révision</a:t>
            </a:r>
          </a:p>
          <a:p>
            <a:pPr algn="ctr"/>
            <a:r>
              <a:rPr lang="fr-FR" i="1" dirty="0">
                <a:latin typeface="Abadi" panose="020B0604020104020204" pitchFamily="34" charset="0"/>
              </a:rPr>
              <a:t>Véronique </a:t>
            </a:r>
            <a:r>
              <a:rPr lang="fr-FR" i="1" dirty="0" err="1">
                <a:latin typeface="Abadi" panose="020B0604020104020204" pitchFamily="34" charset="0"/>
              </a:rPr>
              <a:t>Habé</a:t>
            </a:r>
            <a:r>
              <a:rPr lang="fr-FR" i="1" dirty="0">
                <a:latin typeface="Abadi" panose="020B0604020104020204" pitchFamily="34" charset="0"/>
              </a:rPr>
              <a:t> et Thierry </a:t>
            </a:r>
            <a:r>
              <a:rPr lang="fr-FR" i="1" dirty="0" err="1">
                <a:latin typeface="Abadi" panose="020B0604020104020204" pitchFamily="34" charset="0"/>
              </a:rPr>
              <a:t>Liesenfeld</a:t>
            </a:r>
            <a:endParaRPr lang="fr-FR" i="1" dirty="0">
              <a:latin typeface="Abadi" panose="020B0604020104020204" pitchFamily="34" charset="0"/>
            </a:endParaRPr>
          </a:p>
        </p:txBody>
      </p:sp>
    </p:spTree>
    <p:extLst>
      <p:ext uri="{BB962C8B-B14F-4D97-AF65-F5344CB8AC3E}">
        <p14:creationId xmlns:p14="http://schemas.microsoft.com/office/powerpoint/2010/main" val="7571684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F19131-1070-431E-BAE3-097DEB6619C7}"/>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1030" name="think-cell Slide" r:id="rId6" imgW="498" imgH="499" progId="TCLayout.ActiveDocument.1">
                  <p:embed/>
                </p:oleObj>
              </mc:Choice>
              <mc:Fallback>
                <p:oleObj name="think-cell Slide" r:id="rId6" imgW="498" imgH="499" progId="TCLayout.ActiveDocument.1">
                  <p:embed/>
                  <p:pic>
                    <p:nvPicPr>
                      <p:cNvPr id="4" name="Object 3" hidden="1">
                        <a:extLst>
                          <a:ext uri="{FF2B5EF4-FFF2-40B4-BE49-F238E27FC236}">
                            <a16:creationId xmlns:a16="http://schemas.microsoft.com/office/drawing/2014/main" id="{3DF19131-1070-431E-BAE3-097DEB6619C7}"/>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25F336-B2B3-4B27-B198-098550D9BB2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fr-FR" sz="2000" b="1" dirty="0">
              <a:latin typeface="Open Sans" panose="020B0606030504020204"/>
              <a:sym typeface="Open Sans" panose="020B0606030504020204"/>
            </a:endParaRPr>
          </a:p>
        </p:txBody>
      </p:sp>
      <p:sp>
        <p:nvSpPr>
          <p:cNvPr id="125" name="Titre 124">
            <a:extLst>
              <a:ext uri="{FF2B5EF4-FFF2-40B4-BE49-F238E27FC236}">
                <a16:creationId xmlns:a16="http://schemas.microsoft.com/office/drawing/2014/main" id="{95782D1D-8C71-48FA-BBE8-8BC68D516BAF}"/>
              </a:ext>
            </a:extLst>
          </p:cNvPr>
          <p:cNvSpPr>
            <a:spLocks noGrp="1"/>
          </p:cNvSpPr>
          <p:nvPr>
            <p:ph type="title"/>
          </p:nvPr>
        </p:nvSpPr>
        <p:spPr>
          <a:xfrm>
            <a:off x="952678" y="1"/>
            <a:ext cx="9641749" cy="797931"/>
          </a:xfrm>
        </p:spPr>
        <p:txBody>
          <a:bodyPr>
            <a:noAutofit/>
          </a:bodyPr>
          <a:lstStyle/>
          <a:p>
            <a:r>
              <a:rPr lang="fr-FR" sz="3600" dirty="0">
                <a:solidFill>
                  <a:srgbClr val="F07D00"/>
                </a:solidFill>
                <a:latin typeface="Abadi" panose="020B0604020104020204" pitchFamily="34" charset="0"/>
              </a:rPr>
              <a:t>Rapports des commissaires aux comptes</a:t>
            </a:r>
          </a:p>
        </p:txBody>
      </p:sp>
      <p:sp>
        <p:nvSpPr>
          <p:cNvPr id="2" name="ZoneTexte 1">
            <a:extLst>
              <a:ext uri="{FF2B5EF4-FFF2-40B4-BE49-F238E27FC236}">
                <a16:creationId xmlns:a16="http://schemas.microsoft.com/office/drawing/2014/main" id="{475C153F-B8FE-49D7-8EB5-8F5CC23760A9}"/>
              </a:ext>
            </a:extLst>
          </p:cNvPr>
          <p:cNvSpPr txBox="1"/>
          <p:nvPr/>
        </p:nvSpPr>
        <p:spPr>
          <a:xfrm>
            <a:off x="1022345" y="1531154"/>
            <a:ext cx="8278971" cy="3200876"/>
          </a:xfrm>
          <a:prstGeom prst="rect">
            <a:avLst/>
          </a:prstGeom>
          <a:noFill/>
        </p:spPr>
        <p:txBody>
          <a:bodyPr wrap="square" rtlCol="0">
            <a:spAutoFit/>
          </a:bodyPr>
          <a:lstStyle/>
          <a:p>
            <a:r>
              <a:rPr lang="fr-FR" sz="2000" u="sng" dirty="0">
                <a:solidFill>
                  <a:srgbClr val="494948"/>
                </a:solidFill>
                <a:latin typeface="Open Sans" panose="020B0606030504020204"/>
              </a:rPr>
              <a:t>Assemblée Générale à titre ordinaire</a:t>
            </a:r>
            <a:r>
              <a:rPr lang="fr-FR" b="1" dirty="0">
                <a:solidFill>
                  <a:schemeClr val="tx2"/>
                </a:solidFill>
              </a:rPr>
              <a:t>	</a:t>
            </a:r>
          </a:p>
          <a:p>
            <a:endParaRPr lang="fr-FR" b="1" dirty="0">
              <a:solidFill>
                <a:schemeClr val="tx2"/>
              </a:solidFill>
            </a:endParaRPr>
          </a:p>
          <a:p>
            <a:pPr marL="742932" lvl="1" indent="-285744">
              <a:buFont typeface="Arial" panose="020B0604020202020204" pitchFamily="34" charset="0"/>
              <a:buChar char="•"/>
            </a:pPr>
            <a:r>
              <a:rPr lang="fr-FR" dirty="0"/>
              <a:t>Rapport sur les comptes annuels</a:t>
            </a:r>
          </a:p>
          <a:p>
            <a:pPr marL="742932" lvl="1" indent="-285744">
              <a:buFont typeface="Arial" panose="020B0604020202020204" pitchFamily="34" charset="0"/>
              <a:buChar char="•"/>
            </a:pPr>
            <a:r>
              <a:rPr lang="fr-FR" dirty="0"/>
              <a:t>Rapport sur les comptes consolidés </a:t>
            </a:r>
          </a:p>
          <a:p>
            <a:pPr marL="742932" lvl="1" indent="-285744">
              <a:buFont typeface="Arial" panose="020B0604020202020204" pitchFamily="34" charset="0"/>
              <a:buChar char="•"/>
            </a:pPr>
            <a:r>
              <a:rPr lang="fr-FR" dirty="0"/>
              <a:t>Rapport spécial sur les conventions réglementées</a:t>
            </a:r>
          </a:p>
          <a:p>
            <a:endParaRPr lang="fr-FR" dirty="0"/>
          </a:p>
          <a:p>
            <a:endParaRPr lang="fr-FR" dirty="0"/>
          </a:p>
          <a:p>
            <a:endParaRPr lang="fr-FR" dirty="0"/>
          </a:p>
          <a:p>
            <a:r>
              <a:rPr lang="fr-FR" sz="2000" u="sng" dirty="0">
                <a:solidFill>
                  <a:srgbClr val="494948"/>
                </a:solidFill>
                <a:latin typeface="Open Sans" panose="020B0606030504020204"/>
              </a:rPr>
              <a:t>Assemblée Générale à titre extraordinaire</a:t>
            </a:r>
          </a:p>
          <a:p>
            <a:r>
              <a:rPr lang="fr-FR" b="1" dirty="0">
                <a:solidFill>
                  <a:schemeClr val="tx2"/>
                </a:solidFill>
              </a:rPr>
              <a:t>	</a:t>
            </a:r>
          </a:p>
          <a:p>
            <a:pPr marL="742932" lvl="1" indent="-285744">
              <a:buFont typeface="Arial" panose="020B0604020202020204" pitchFamily="34" charset="0"/>
              <a:buChar char="•"/>
            </a:pPr>
            <a:r>
              <a:rPr lang="fr-FR" dirty="0"/>
              <a:t>Rapports relatifs aux opérations en lien avec le capital</a:t>
            </a:r>
          </a:p>
        </p:txBody>
      </p:sp>
    </p:spTree>
    <p:extLst>
      <p:ext uri="{BB962C8B-B14F-4D97-AF65-F5344CB8AC3E}">
        <p14:creationId xmlns:p14="http://schemas.microsoft.com/office/powerpoint/2010/main" val="2145422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F19131-1070-431E-BAE3-097DEB6619C7}"/>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2054" name="think-cell Slide" r:id="rId6" imgW="498" imgH="499" progId="TCLayout.ActiveDocument.1">
                  <p:embed/>
                </p:oleObj>
              </mc:Choice>
              <mc:Fallback>
                <p:oleObj name="think-cell Slide" r:id="rId6" imgW="498" imgH="499" progId="TCLayout.ActiveDocument.1">
                  <p:embed/>
                  <p:pic>
                    <p:nvPicPr>
                      <p:cNvPr id="4" name="Object 3" hidden="1">
                        <a:extLst>
                          <a:ext uri="{FF2B5EF4-FFF2-40B4-BE49-F238E27FC236}">
                            <a16:creationId xmlns:a16="http://schemas.microsoft.com/office/drawing/2014/main" id="{3DF19131-1070-431E-BAE3-097DEB6619C7}"/>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25F336-B2B3-4B27-B198-098550D9BB2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fr-FR" sz="2000" b="1" dirty="0">
              <a:latin typeface="Open Sans" panose="020B0606030504020204"/>
              <a:sym typeface="Open Sans" panose="020B0606030504020204"/>
            </a:endParaRPr>
          </a:p>
        </p:txBody>
      </p:sp>
      <p:sp>
        <p:nvSpPr>
          <p:cNvPr id="125" name="Titre 124">
            <a:extLst>
              <a:ext uri="{FF2B5EF4-FFF2-40B4-BE49-F238E27FC236}">
                <a16:creationId xmlns:a16="http://schemas.microsoft.com/office/drawing/2014/main" id="{95782D1D-8C71-48FA-BBE8-8BC68D516BAF}"/>
              </a:ext>
            </a:extLst>
          </p:cNvPr>
          <p:cNvSpPr>
            <a:spLocks noGrp="1"/>
          </p:cNvSpPr>
          <p:nvPr>
            <p:ph type="title"/>
          </p:nvPr>
        </p:nvSpPr>
        <p:spPr>
          <a:xfrm>
            <a:off x="961947" y="1"/>
            <a:ext cx="7266248" cy="797931"/>
          </a:xfrm>
        </p:spPr>
        <p:txBody>
          <a:bodyPr/>
          <a:lstStyle/>
          <a:p>
            <a:r>
              <a:rPr lang="fr-FR" sz="3600" dirty="0">
                <a:solidFill>
                  <a:srgbClr val="F07D00"/>
                </a:solidFill>
                <a:latin typeface="Abadi" panose="020B0604020104020204" pitchFamily="34" charset="0"/>
              </a:rPr>
              <a:t>Rapport sur les comptes annuels</a:t>
            </a:r>
          </a:p>
        </p:txBody>
      </p:sp>
      <p:sp>
        <p:nvSpPr>
          <p:cNvPr id="10" name="Rectangle 4">
            <a:extLst>
              <a:ext uri="{FF2B5EF4-FFF2-40B4-BE49-F238E27FC236}">
                <a16:creationId xmlns:a16="http://schemas.microsoft.com/office/drawing/2014/main" id="{E5328416-B014-4899-B631-A1299C019AC3}"/>
              </a:ext>
            </a:extLst>
          </p:cNvPr>
          <p:cNvSpPr txBox="1">
            <a:spLocks noChangeArrowheads="1"/>
          </p:cNvSpPr>
          <p:nvPr/>
        </p:nvSpPr>
        <p:spPr>
          <a:xfrm>
            <a:off x="865031" y="1301638"/>
            <a:ext cx="8137524" cy="612775"/>
          </a:xfrm>
          <a:prstGeom prst="rect">
            <a:avLst/>
          </a:prstGeom>
          <a:noFill/>
        </p:spPr>
        <p:txBody>
          <a:bodyPr vert="horz" wrap="square" lIns="91440" tIns="45720" rIns="91440" bIns="45720" rtlCol="0" anchor="ctr">
            <a:normAutofit/>
          </a:bodyPr>
          <a:lstStyle>
            <a:lvl1pPr algn="l" defTabSz="914400" rtl="0" eaLnBrk="1" latinLnBrk="0" hangingPunct="1">
              <a:lnSpc>
                <a:spcPct val="90000"/>
              </a:lnSpc>
              <a:spcBef>
                <a:spcPct val="0"/>
              </a:spcBef>
              <a:buNone/>
              <a:defRPr kumimoji="0" lang="fr-FR" sz="2000" b="1" i="0" u="none" strike="noStrike" kern="1200" cap="none" spc="0" normalizeH="0" baseline="0" dirty="0">
                <a:ln>
                  <a:noFill/>
                </a:ln>
                <a:solidFill>
                  <a:srgbClr val="494948"/>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r>
              <a:rPr lang="fr-FR" b="0" u="sng" dirty="0"/>
              <a:t>Rapport sur les comptes annuels</a:t>
            </a:r>
            <a:r>
              <a:rPr lang="fr-FR" dirty="0"/>
              <a:t> </a:t>
            </a:r>
            <a:r>
              <a:rPr lang="fr-FR" b="0" dirty="0"/>
              <a:t>-</a:t>
            </a:r>
            <a:r>
              <a:rPr lang="fr-FR" dirty="0"/>
              <a:t> </a:t>
            </a:r>
            <a:r>
              <a:rPr lang="fr-FR" b="0" dirty="0">
                <a:latin typeface="Open Sans" panose="020B0606030504020204"/>
              </a:rPr>
              <a:t>1</a:t>
            </a:r>
            <a:r>
              <a:rPr lang="fr-FR" b="0" baseline="30000" dirty="0">
                <a:latin typeface="Open Sans" panose="020B0606030504020204"/>
              </a:rPr>
              <a:t>ère </a:t>
            </a:r>
            <a:r>
              <a:rPr lang="fr-FR" b="0" dirty="0">
                <a:latin typeface="Open Sans" panose="020B0606030504020204"/>
              </a:rPr>
              <a:t>résolution </a:t>
            </a:r>
          </a:p>
        </p:txBody>
      </p:sp>
      <p:sp>
        <p:nvSpPr>
          <p:cNvPr id="5" name="Rectangle 4">
            <a:extLst>
              <a:ext uri="{FF2B5EF4-FFF2-40B4-BE49-F238E27FC236}">
                <a16:creationId xmlns:a16="http://schemas.microsoft.com/office/drawing/2014/main" id="{210D627B-E2BA-48F8-8275-BF254B724AE7}"/>
              </a:ext>
            </a:extLst>
          </p:cNvPr>
          <p:cNvSpPr/>
          <p:nvPr/>
        </p:nvSpPr>
        <p:spPr>
          <a:xfrm>
            <a:off x="865032" y="2096574"/>
            <a:ext cx="10540389" cy="4287456"/>
          </a:xfrm>
          <a:prstGeom prst="rect">
            <a:avLst/>
          </a:prstGeom>
        </p:spPr>
        <p:txBody>
          <a:bodyPr wrap="square">
            <a:spAutoFit/>
          </a:bodyPr>
          <a:lstStyle/>
          <a:p>
            <a:r>
              <a:rPr lang="fr-FR" dirty="0"/>
              <a:t>Pages 263-269 du Document d’Enregistrement Universel 2019-2020</a:t>
            </a:r>
          </a:p>
          <a:p>
            <a:endParaRPr lang="fr-FR" dirty="0"/>
          </a:p>
          <a:p>
            <a:pPr lvl="2">
              <a:lnSpc>
                <a:spcPct val="110000"/>
              </a:lnSpc>
            </a:pPr>
            <a:endParaRPr lang="fr-FR" dirty="0"/>
          </a:p>
          <a:p>
            <a:pPr lvl="2">
              <a:lnSpc>
                <a:spcPct val="110000"/>
              </a:lnSpc>
            </a:pPr>
            <a:r>
              <a:rPr lang="fr-FR" i="1" dirty="0"/>
              <a:t>« Nous certifions que les comptes annuels sont, au regard des règles et principes comptables français, réguliers et sincères et donnent une image fidèle du résultat des opérations de l’exercice écoulé ainsi que de la situation financière et du patrimoine de la société à la fin de cet exercice. »</a:t>
            </a:r>
          </a:p>
          <a:p>
            <a:pPr lvl="2">
              <a:lnSpc>
                <a:spcPct val="110000"/>
              </a:lnSpc>
            </a:pPr>
            <a:endParaRPr lang="fr-FR" dirty="0"/>
          </a:p>
          <a:p>
            <a:pPr lvl="2">
              <a:lnSpc>
                <a:spcPct val="110000"/>
              </a:lnSpc>
            </a:pPr>
            <a:endParaRPr lang="fr-FR" dirty="0"/>
          </a:p>
          <a:p>
            <a:pPr lvl="2">
              <a:lnSpc>
                <a:spcPct val="110000"/>
              </a:lnSpc>
            </a:pPr>
            <a:r>
              <a:rPr lang="fr-FR" dirty="0"/>
              <a:t>Notre rapport reprend les points clés de l’audit ci-après relatifs aux risques d’anomalies significatives qui, selon notre jugement professionnel, ont été les plus importants pour l’audit des comptes annuels de l’exercice, ainsi que les réponses que nous avons apportées face à ces risques :</a:t>
            </a:r>
          </a:p>
          <a:p>
            <a:pPr lvl="2">
              <a:lnSpc>
                <a:spcPct val="110000"/>
              </a:lnSpc>
            </a:pPr>
            <a:endParaRPr lang="fr-FR" dirty="0"/>
          </a:p>
          <a:p>
            <a:pPr marL="1560112" lvl="4" indent="-285744">
              <a:lnSpc>
                <a:spcPct val="110000"/>
              </a:lnSpc>
              <a:buFont typeface="Arial" panose="020B0604020202020204" pitchFamily="34" charset="0"/>
              <a:buChar char="•"/>
            </a:pPr>
            <a:r>
              <a:rPr lang="fr-FR" dirty="0"/>
              <a:t>L’existence et exhaustivité des stocks comptabilisés</a:t>
            </a:r>
          </a:p>
          <a:p>
            <a:pPr marL="1560112" lvl="4" indent="-285744">
              <a:lnSpc>
                <a:spcPct val="110000"/>
              </a:lnSpc>
              <a:buFont typeface="Arial" panose="020B0604020202020204" pitchFamily="34" charset="0"/>
              <a:buChar char="•"/>
            </a:pPr>
            <a:r>
              <a:rPr lang="fr-FR" dirty="0"/>
              <a:t>Le correct rattachement à l’exercice du chiffre d’affaires de livraison de matériel</a:t>
            </a:r>
          </a:p>
        </p:txBody>
      </p:sp>
    </p:spTree>
    <p:extLst>
      <p:ext uri="{BB962C8B-B14F-4D97-AF65-F5344CB8AC3E}">
        <p14:creationId xmlns:p14="http://schemas.microsoft.com/office/powerpoint/2010/main" val="33327592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F19131-1070-431E-BAE3-097DEB6619C7}"/>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3078" name="think-cell Slide" r:id="rId6" imgW="498" imgH="499" progId="TCLayout.ActiveDocument.1">
                  <p:embed/>
                </p:oleObj>
              </mc:Choice>
              <mc:Fallback>
                <p:oleObj name="think-cell Slide" r:id="rId6" imgW="498" imgH="499" progId="TCLayout.ActiveDocument.1">
                  <p:embed/>
                  <p:pic>
                    <p:nvPicPr>
                      <p:cNvPr id="4" name="Object 3" hidden="1">
                        <a:extLst>
                          <a:ext uri="{FF2B5EF4-FFF2-40B4-BE49-F238E27FC236}">
                            <a16:creationId xmlns:a16="http://schemas.microsoft.com/office/drawing/2014/main" id="{3DF19131-1070-431E-BAE3-097DEB6619C7}"/>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25F336-B2B3-4B27-B198-098550D9BB2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fr-FR" sz="2000" b="1" dirty="0">
              <a:latin typeface="Open Sans" panose="020B0606030504020204"/>
              <a:sym typeface="Open Sans" panose="020B0606030504020204"/>
            </a:endParaRPr>
          </a:p>
        </p:txBody>
      </p:sp>
      <p:sp>
        <p:nvSpPr>
          <p:cNvPr id="125" name="Titre 124">
            <a:extLst>
              <a:ext uri="{FF2B5EF4-FFF2-40B4-BE49-F238E27FC236}">
                <a16:creationId xmlns:a16="http://schemas.microsoft.com/office/drawing/2014/main" id="{95782D1D-8C71-48FA-BBE8-8BC68D516BAF}"/>
              </a:ext>
            </a:extLst>
          </p:cNvPr>
          <p:cNvSpPr>
            <a:spLocks noGrp="1"/>
          </p:cNvSpPr>
          <p:nvPr>
            <p:ph type="title"/>
          </p:nvPr>
        </p:nvSpPr>
        <p:spPr>
          <a:xfrm>
            <a:off x="961948" y="1"/>
            <a:ext cx="7266248" cy="797931"/>
          </a:xfrm>
        </p:spPr>
        <p:txBody>
          <a:bodyPr/>
          <a:lstStyle/>
          <a:p>
            <a:r>
              <a:rPr lang="fr-FR" sz="3600" dirty="0">
                <a:solidFill>
                  <a:srgbClr val="F07D00"/>
                </a:solidFill>
                <a:latin typeface="Abadi" panose="020B0604020104020204" pitchFamily="34" charset="0"/>
              </a:rPr>
              <a:t>Rapport sur les comptes consolidés</a:t>
            </a:r>
          </a:p>
        </p:txBody>
      </p:sp>
      <p:sp>
        <p:nvSpPr>
          <p:cNvPr id="10" name="Rectangle 4">
            <a:extLst>
              <a:ext uri="{FF2B5EF4-FFF2-40B4-BE49-F238E27FC236}">
                <a16:creationId xmlns:a16="http://schemas.microsoft.com/office/drawing/2014/main" id="{E5328416-B014-4899-B631-A1299C019AC3}"/>
              </a:ext>
            </a:extLst>
          </p:cNvPr>
          <p:cNvSpPr txBox="1">
            <a:spLocks noChangeArrowheads="1"/>
          </p:cNvSpPr>
          <p:nvPr/>
        </p:nvSpPr>
        <p:spPr>
          <a:xfrm>
            <a:off x="865031" y="1301638"/>
            <a:ext cx="8137524" cy="612775"/>
          </a:xfrm>
          <a:prstGeom prst="rect">
            <a:avLst/>
          </a:prstGeom>
          <a:noFill/>
        </p:spPr>
        <p:txBody>
          <a:bodyPr vert="horz" wrap="square" lIns="91440" tIns="45720" rIns="91440" bIns="45720" rtlCol="0" anchor="ctr">
            <a:normAutofit/>
          </a:bodyPr>
          <a:lstStyle>
            <a:lvl1pPr algn="l" defTabSz="914400" rtl="0" eaLnBrk="1" latinLnBrk="0" hangingPunct="1">
              <a:lnSpc>
                <a:spcPct val="90000"/>
              </a:lnSpc>
              <a:spcBef>
                <a:spcPct val="0"/>
              </a:spcBef>
              <a:buNone/>
              <a:defRPr kumimoji="0" lang="fr-FR" sz="2000" b="1" i="0" u="none" strike="noStrike" kern="1200" cap="none" spc="0" normalizeH="0" baseline="0" dirty="0">
                <a:ln>
                  <a:noFill/>
                </a:ln>
                <a:solidFill>
                  <a:srgbClr val="494948"/>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r>
              <a:rPr lang="fr-FR" b="0" u="sng" dirty="0"/>
              <a:t>Rapport sur les comptes consolidés</a:t>
            </a:r>
            <a:r>
              <a:rPr lang="fr-FR" dirty="0"/>
              <a:t> </a:t>
            </a:r>
            <a:r>
              <a:rPr lang="fr-FR" b="0" dirty="0"/>
              <a:t>-</a:t>
            </a:r>
            <a:r>
              <a:rPr lang="fr-FR" dirty="0"/>
              <a:t> </a:t>
            </a:r>
            <a:r>
              <a:rPr lang="fr-FR" b="0" dirty="0">
                <a:latin typeface="Open Sans" panose="020B0606030504020204"/>
              </a:rPr>
              <a:t>2</a:t>
            </a:r>
            <a:r>
              <a:rPr lang="fr-FR" b="0" baseline="30000" dirty="0">
                <a:latin typeface="Open Sans" panose="020B0606030504020204"/>
              </a:rPr>
              <a:t>ème </a:t>
            </a:r>
            <a:r>
              <a:rPr lang="fr-FR" b="0" dirty="0">
                <a:latin typeface="Open Sans" panose="020B0606030504020204"/>
              </a:rPr>
              <a:t>résolution </a:t>
            </a:r>
          </a:p>
        </p:txBody>
      </p:sp>
      <p:sp>
        <p:nvSpPr>
          <p:cNvPr id="5" name="Rectangle 4">
            <a:extLst>
              <a:ext uri="{FF2B5EF4-FFF2-40B4-BE49-F238E27FC236}">
                <a16:creationId xmlns:a16="http://schemas.microsoft.com/office/drawing/2014/main" id="{210D627B-E2BA-48F8-8275-BF254B724AE7}"/>
              </a:ext>
            </a:extLst>
          </p:cNvPr>
          <p:cNvSpPr/>
          <p:nvPr/>
        </p:nvSpPr>
        <p:spPr>
          <a:xfrm>
            <a:off x="865032" y="2087866"/>
            <a:ext cx="10540389" cy="4619854"/>
          </a:xfrm>
          <a:prstGeom prst="rect">
            <a:avLst/>
          </a:prstGeom>
        </p:spPr>
        <p:txBody>
          <a:bodyPr wrap="square">
            <a:spAutoFit/>
          </a:bodyPr>
          <a:lstStyle/>
          <a:p>
            <a:r>
              <a:rPr lang="fr-FR" dirty="0"/>
              <a:t>Pages 225-232 du Document d’Enregistrement Universel 2019-2020</a:t>
            </a:r>
          </a:p>
          <a:p>
            <a:pPr lvl="2">
              <a:lnSpc>
                <a:spcPct val="110000"/>
              </a:lnSpc>
            </a:pPr>
            <a:endParaRPr lang="fr-FR" dirty="0"/>
          </a:p>
          <a:p>
            <a:pPr lvl="2">
              <a:lnSpc>
                <a:spcPct val="110000"/>
              </a:lnSpc>
            </a:pPr>
            <a:r>
              <a:rPr lang="fr-FR" i="1" dirty="0"/>
              <a:t>« Nous certifions que les comptes consolidés sont, au regard du référentiel IFRS tel qu’adopté dans l’Union européenne, réguliers et sincères et donnent une image fidèle du résultat des opérations de l’exercice écoulé ainsi que de la situation financière et du patrimoine, à la fin de l’exercice, de l’ensemble constitué par les personnes et entités comprises dans la consolidation. »</a:t>
            </a:r>
          </a:p>
          <a:p>
            <a:pPr lvl="2">
              <a:lnSpc>
                <a:spcPct val="110000"/>
              </a:lnSpc>
            </a:pPr>
            <a:endParaRPr lang="fr-FR" dirty="0"/>
          </a:p>
          <a:p>
            <a:pPr lvl="2">
              <a:lnSpc>
                <a:spcPct val="110000"/>
              </a:lnSpc>
            </a:pPr>
            <a:r>
              <a:rPr lang="fr-FR" dirty="0"/>
              <a:t>Notre rapport reprend les points clés de l’audit ci-après relatifs aux risques d’anomalies significatives qui, selon notre jugement professionnel, ont été les plus importants pour l’audit des comptes annuels de l’exercice, ainsi que les réponses que nous avons apportées face à ces risques :</a:t>
            </a:r>
          </a:p>
          <a:p>
            <a:pPr lvl="2">
              <a:lnSpc>
                <a:spcPct val="110000"/>
              </a:lnSpc>
            </a:pPr>
            <a:endParaRPr lang="fr-FR" dirty="0"/>
          </a:p>
          <a:p>
            <a:pPr marL="1560112" lvl="4" indent="-285744">
              <a:lnSpc>
                <a:spcPct val="110000"/>
              </a:lnSpc>
              <a:buFont typeface="Arial" panose="020B0604020202020204" pitchFamily="34" charset="0"/>
              <a:buChar char="•"/>
            </a:pPr>
            <a:r>
              <a:rPr lang="fr-FR" dirty="0"/>
              <a:t>La prise de contrôle de la société Boston Ltd et allocation du prix d’acquisition</a:t>
            </a:r>
          </a:p>
          <a:p>
            <a:pPr marL="1560112" lvl="4" indent="-285744">
              <a:lnSpc>
                <a:spcPct val="110000"/>
              </a:lnSpc>
              <a:buFont typeface="Arial" panose="020B0604020202020204" pitchFamily="34" charset="0"/>
              <a:buChar char="•"/>
            </a:pPr>
            <a:r>
              <a:rPr lang="fr-FR" dirty="0"/>
              <a:t>L’évaluation du droit d’utilisation des locaux de Nanterre</a:t>
            </a:r>
          </a:p>
          <a:p>
            <a:pPr marL="1560112" lvl="4" indent="-285744">
              <a:lnSpc>
                <a:spcPct val="110000"/>
              </a:lnSpc>
              <a:buFont typeface="Arial" panose="020B0604020202020204" pitchFamily="34" charset="0"/>
              <a:buChar char="•"/>
            </a:pPr>
            <a:r>
              <a:rPr lang="fr-FR" dirty="0"/>
              <a:t>L’existence et exhaustivité des stocks comptabilisés</a:t>
            </a:r>
          </a:p>
          <a:p>
            <a:pPr marL="1560112" lvl="4" indent="-285744">
              <a:lnSpc>
                <a:spcPct val="110000"/>
              </a:lnSpc>
              <a:buFont typeface="Arial" panose="020B0604020202020204" pitchFamily="34" charset="0"/>
              <a:buChar char="•"/>
            </a:pPr>
            <a:r>
              <a:rPr lang="fr-FR" dirty="0"/>
              <a:t>Le correct rattachement à l’exercice du chiffre d’affaires de livraison de matériel</a:t>
            </a:r>
          </a:p>
        </p:txBody>
      </p:sp>
    </p:spTree>
    <p:extLst>
      <p:ext uri="{BB962C8B-B14F-4D97-AF65-F5344CB8AC3E}">
        <p14:creationId xmlns:p14="http://schemas.microsoft.com/office/powerpoint/2010/main" val="32866556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F19131-1070-431E-BAE3-097DEB6619C7}"/>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4102" name="think-cell Slide" r:id="rId6" imgW="498" imgH="499" progId="TCLayout.ActiveDocument.1">
                  <p:embed/>
                </p:oleObj>
              </mc:Choice>
              <mc:Fallback>
                <p:oleObj name="think-cell Slide" r:id="rId6" imgW="498" imgH="499" progId="TCLayout.ActiveDocument.1">
                  <p:embed/>
                  <p:pic>
                    <p:nvPicPr>
                      <p:cNvPr id="4" name="Object 3" hidden="1">
                        <a:extLst>
                          <a:ext uri="{FF2B5EF4-FFF2-40B4-BE49-F238E27FC236}">
                            <a16:creationId xmlns:a16="http://schemas.microsoft.com/office/drawing/2014/main" id="{3DF19131-1070-431E-BAE3-097DEB6619C7}"/>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25F336-B2B3-4B27-B198-098550D9BB2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fr-FR" sz="2000" b="1" dirty="0">
              <a:latin typeface="Open Sans" panose="020B0606030504020204"/>
              <a:sym typeface="Open Sans" panose="020B0606030504020204"/>
            </a:endParaRPr>
          </a:p>
        </p:txBody>
      </p:sp>
      <p:sp>
        <p:nvSpPr>
          <p:cNvPr id="125" name="Titre 124">
            <a:extLst>
              <a:ext uri="{FF2B5EF4-FFF2-40B4-BE49-F238E27FC236}">
                <a16:creationId xmlns:a16="http://schemas.microsoft.com/office/drawing/2014/main" id="{95782D1D-8C71-48FA-BBE8-8BC68D516BAF}"/>
              </a:ext>
            </a:extLst>
          </p:cNvPr>
          <p:cNvSpPr>
            <a:spLocks noGrp="1"/>
          </p:cNvSpPr>
          <p:nvPr>
            <p:ph type="title"/>
          </p:nvPr>
        </p:nvSpPr>
        <p:spPr>
          <a:xfrm>
            <a:off x="961947" y="1"/>
            <a:ext cx="8644507" cy="797931"/>
          </a:xfrm>
        </p:spPr>
        <p:txBody>
          <a:bodyPr>
            <a:normAutofit/>
          </a:bodyPr>
          <a:lstStyle/>
          <a:p>
            <a:r>
              <a:rPr lang="fr-FR" sz="3600" dirty="0">
                <a:solidFill>
                  <a:srgbClr val="F07D00"/>
                </a:solidFill>
                <a:latin typeface="Abadi" panose="020B0604020104020204" pitchFamily="34" charset="0"/>
              </a:rPr>
              <a:t>Rapport sur les conventions réglementées</a:t>
            </a:r>
          </a:p>
        </p:txBody>
      </p:sp>
      <p:sp>
        <p:nvSpPr>
          <p:cNvPr id="10" name="Rectangle 4">
            <a:extLst>
              <a:ext uri="{FF2B5EF4-FFF2-40B4-BE49-F238E27FC236}">
                <a16:creationId xmlns:a16="http://schemas.microsoft.com/office/drawing/2014/main" id="{E5328416-B014-4899-B631-A1299C019AC3}"/>
              </a:ext>
            </a:extLst>
          </p:cNvPr>
          <p:cNvSpPr txBox="1">
            <a:spLocks noChangeArrowheads="1"/>
          </p:cNvSpPr>
          <p:nvPr/>
        </p:nvSpPr>
        <p:spPr>
          <a:xfrm>
            <a:off x="865031" y="1449684"/>
            <a:ext cx="10540389" cy="612775"/>
          </a:xfrm>
          <a:prstGeom prst="rect">
            <a:avLst/>
          </a:prstGeom>
          <a:noFill/>
        </p:spPr>
        <p:txBody>
          <a:bodyPr vert="horz" wrap="square"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fr-FR" sz="2000" b="1" i="0" u="none" strike="noStrike" kern="1200" cap="none" spc="0" normalizeH="0" baseline="0" dirty="0">
                <a:ln>
                  <a:noFill/>
                </a:ln>
                <a:solidFill>
                  <a:srgbClr val="494948"/>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pPr>
              <a:spcAft>
                <a:spcPts val="600"/>
              </a:spcAft>
            </a:pPr>
            <a:r>
              <a:rPr lang="fr-FR" b="0" u="sng" dirty="0"/>
              <a:t>Rapport spécial des commissaires aux comptes sur les conventions réglementés</a:t>
            </a:r>
            <a:r>
              <a:rPr lang="fr-FR" b="0" dirty="0"/>
              <a:t> -</a:t>
            </a:r>
            <a:r>
              <a:rPr lang="fr-FR" dirty="0"/>
              <a:t> </a:t>
            </a:r>
          </a:p>
          <a:p>
            <a:pPr>
              <a:spcAft>
                <a:spcPts val="600"/>
              </a:spcAft>
            </a:pPr>
            <a:r>
              <a:rPr lang="fr-FR" b="0" dirty="0"/>
              <a:t>4</a:t>
            </a:r>
            <a:r>
              <a:rPr lang="fr-FR" b="0" baseline="30000" dirty="0">
                <a:latin typeface="Open Sans" panose="020B0606030504020204"/>
              </a:rPr>
              <a:t>ème </a:t>
            </a:r>
            <a:r>
              <a:rPr lang="fr-FR" b="0" dirty="0">
                <a:latin typeface="Open Sans" panose="020B0606030504020204"/>
              </a:rPr>
              <a:t>résolution </a:t>
            </a:r>
          </a:p>
        </p:txBody>
      </p:sp>
      <p:sp>
        <p:nvSpPr>
          <p:cNvPr id="5" name="Rectangle 4">
            <a:extLst>
              <a:ext uri="{FF2B5EF4-FFF2-40B4-BE49-F238E27FC236}">
                <a16:creationId xmlns:a16="http://schemas.microsoft.com/office/drawing/2014/main" id="{210D627B-E2BA-48F8-8275-BF254B724AE7}"/>
              </a:ext>
            </a:extLst>
          </p:cNvPr>
          <p:cNvSpPr/>
          <p:nvPr/>
        </p:nvSpPr>
        <p:spPr>
          <a:xfrm>
            <a:off x="865032" y="2357840"/>
            <a:ext cx="10540389" cy="3705758"/>
          </a:xfrm>
          <a:prstGeom prst="rect">
            <a:avLst/>
          </a:prstGeom>
        </p:spPr>
        <p:txBody>
          <a:bodyPr wrap="square">
            <a:spAutoFit/>
          </a:bodyPr>
          <a:lstStyle/>
          <a:p>
            <a:r>
              <a:rPr lang="fr-FR" dirty="0"/>
              <a:t>Pages 117-121 du Document d’Enregistrement Universel 2019-2020</a:t>
            </a:r>
          </a:p>
          <a:p>
            <a:pPr lvl="2">
              <a:lnSpc>
                <a:spcPct val="110000"/>
              </a:lnSpc>
            </a:pPr>
            <a:endParaRPr lang="fr-FR" dirty="0"/>
          </a:p>
          <a:p>
            <a:pPr lvl="2">
              <a:lnSpc>
                <a:spcPct val="110000"/>
              </a:lnSpc>
            </a:pPr>
            <a:r>
              <a:rPr lang="fr-FR" i="1" dirty="0"/>
              <a:t>« En application de l’article L. 225-40 du Code de commerce, nous avons été avisés de la convention suivante conclue au cours de l’exercice écoulé qui a fait l’objet de l’autorisation préalable de votre conseil d’administration :</a:t>
            </a:r>
          </a:p>
          <a:p>
            <a:pPr lvl="2">
              <a:lnSpc>
                <a:spcPct val="110000"/>
              </a:lnSpc>
            </a:pPr>
            <a:endParaRPr lang="fr-FR" i="1" dirty="0"/>
          </a:p>
          <a:p>
            <a:pPr marL="1200150" lvl="2" indent="-285750">
              <a:lnSpc>
                <a:spcPct val="110000"/>
              </a:lnSpc>
              <a:buFont typeface="Arial" panose="020B0604020202020204" pitchFamily="34" charset="0"/>
              <a:buChar char="•"/>
            </a:pPr>
            <a:r>
              <a:rPr lang="fr-FR" i="1" dirty="0"/>
              <a:t>Avec Mme Marie de Lauzon, directeur général délégué et administrateur de la société 2CRSI S.A.,</a:t>
            </a:r>
          </a:p>
          <a:p>
            <a:pPr marL="1452563" lvl="2" indent="-285750">
              <a:lnSpc>
                <a:spcPct val="110000"/>
              </a:lnSpc>
              <a:buFont typeface="Wingdings" panose="05000000000000000000" pitchFamily="2" charset="2"/>
              <a:buChar char="Ø"/>
            </a:pPr>
            <a:r>
              <a:rPr lang="fr-FR" i="1" dirty="0"/>
              <a:t>Convention de mandataire social autorisé par votre conseil d’administration du 30 août 2019.</a:t>
            </a:r>
          </a:p>
          <a:p>
            <a:pPr marL="709613" lvl="1">
              <a:lnSpc>
                <a:spcPct val="110000"/>
              </a:lnSpc>
            </a:pPr>
            <a:endParaRPr lang="fr-FR" i="1" dirty="0"/>
          </a:p>
          <a:p>
            <a:pPr marL="709613" lvl="1">
              <a:lnSpc>
                <a:spcPct val="110000"/>
              </a:lnSpc>
            </a:pPr>
            <a:endParaRPr lang="fr-FR" i="1" dirty="0"/>
          </a:p>
          <a:p>
            <a:pPr lvl="2">
              <a:lnSpc>
                <a:spcPct val="110000"/>
              </a:lnSpc>
            </a:pPr>
            <a:r>
              <a:rPr lang="fr-FR" i="1" dirty="0"/>
              <a:t>Nous vous informons qu’il ne nous a été donné avis d’aucune convention déjà approuvée par</a:t>
            </a:r>
          </a:p>
          <a:p>
            <a:pPr lvl="2">
              <a:lnSpc>
                <a:spcPct val="110000"/>
              </a:lnSpc>
            </a:pPr>
            <a:r>
              <a:rPr lang="fr-FR" i="1" dirty="0"/>
              <a:t>l’assemblée générale dont l’exécution se serait poursuivie au cours de l’exercice écoulé. »</a:t>
            </a:r>
          </a:p>
        </p:txBody>
      </p:sp>
    </p:spTree>
    <p:extLst>
      <p:ext uri="{BB962C8B-B14F-4D97-AF65-F5344CB8AC3E}">
        <p14:creationId xmlns:p14="http://schemas.microsoft.com/office/powerpoint/2010/main" val="302738296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DF19131-1070-431E-BAE3-097DEB6619C7}"/>
              </a:ext>
            </a:extLst>
          </p:cNvPr>
          <p:cNvGraphicFramePr>
            <a:graphicFrameLocks noChangeAspect="1"/>
          </p:cNvGraphicFramePr>
          <p:nvPr>
            <p:custDataLst>
              <p:tags r:id="rId2"/>
            </p:custDataLst>
          </p:nvPr>
        </p:nvGraphicFramePr>
        <p:xfrm>
          <a:off x="1589" y="1589"/>
          <a:ext cx="1588" cy="1588"/>
        </p:xfrm>
        <a:graphic>
          <a:graphicData uri="http://schemas.openxmlformats.org/presentationml/2006/ole">
            <mc:AlternateContent xmlns:mc="http://schemas.openxmlformats.org/markup-compatibility/2006">
              <mc:Choice xmlns:v="urn:schemas-microsoft-com:vml" Requires="v">
                <p:oleObj spid="_x0000_s5126" name="think-cell Slide" r:id="rId6" imgW="498" imgH="499" progId="TCLayout.ActiveDocument.1">
                  <p:embed/>
                </p:oleObj>
              </mc:Choice>
              <mc:Fallback>
                <p:oleObj name="think-cell Slide" r:id="rId6" imgW="498" imgH="499" progId="TCLayout.ActiveDocument.1">
                  <p:embed/>
                  <p:pic>
                    <p:nvPicPr>
                      <p:cNvPr id="4" name="Object 3" hidden="1">
                        <a:extLst>
                          <a:ext uri="{FF2B5EF4-FFF2-40B4-BE49-F238E27FC236}">
                            <a16:creationId xmlns:a16="http://schemas.microsoft.com/office/drawing/2014/main" id="{3DF19131-1070-431E-BAE3-097DEB6619C7}"/>
                          </a:ext>
                        </a:extLst>
                      </p:cNvPr>
                      <p:cNvPicPr/>
                      <p:nvPr/>
                    </p:nvPicPr>
                    <p:blipFill>
                      <a:blip r:embed="rId7"/>
                      <a:stretch>
                        <a:fillRect/>
                      </a:stretch>
                    </p:blipFill>
                    <p:spPr>
                      <a:xfrm>
                        <a:off x="1589" y="1589"/>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1F25F336-B2B3-4B27-B198-098550D9BB29}"/>
              </a:ext>
            </a:extLst>
          </p:cNvPr>
          <p:cNvSpPr/>
          <p:nvPr>
            <p:custDataLst>
              <p:tags r:id="rId3"/>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algn="ctr">
              <a:lnSpc>
                <a:spcPct val="90000"/>
              </a:lnSpc>
              <a:spcBef>
                <a:spcPct val="0"/>
              </a:spcBef>
              <a:spcAft>
                <a:spcPct val="0"/>
              </a:spcAft>
            </a:pPr>
            <a:endParaRPr lang="fr-FR" sz="2000" b="1" dirty="0">
              <a:latin typeface="Open Sans" panose="020B0606030504020204"/>
              <a:sym typeface="Open Sans" panose="020B0606030504020204"/>
            </a:endParaRPr>
          </a:p>
        </p:txBody>
      </p:sp>
      <p:sp>
        <p:nvSpPr>
          <p:cNvPr id="125" name="Titre 124">
            <a:extLst>
              <a:ext uri="{FF2B5EF4-FFF2-40B4-BE49-F238E27FC236}">
                <a16:creationId xmlns:a16="http://schemas.microsoft.com/office/drawing/2014/main" id="{95782D1D-8C71-48FA-BBE8-8BC68D516BAF}"/>
              </a:ext>
            </a:extLst>
          </p:cNvPr>
          <p:cNvSpPr>
            <a:spLocks noGrp="1"/>
          </p:cNvSpPr>
          <p:nvPr>
            <p:ph type="title"/>
          </p:nvPr>
        </p:nvSpPr>
        <p:spPr>
          <a:xfrm>
            <a:off x="965179" y="1"/>
            <a:ext cx="9377000" cy="797931"/>
          </a:xfrm>
        </p:spPr>
        <p:txBody>
          <a:bodyPr>
            <a:noAutofit/>
          </a:bodyPr>
          <a:lstStyle/>
          <a:p>
            <a:r>
              <a:rPr lang="fr-FR" sz="3600" dirty="0">
                <a:solidFill>
                  <a:srgbClr val="F07D00"/>
                </a:solidFill>
                <a:latin typeface="Abadi" panose="020B0604020104020204" pitchFamily="34" charset="0"/>
              </a:rPr>
              <a:t>Rapports sur les opérations sur le capital</a:t>
            </a:r>
          </a:p>
        </p:txBody>
      </p:sp>
      <p:sp>
        <p:nvSpPr>
          <p:cNvPr id="10" name="Rectangle 4">
            <a:extLst>
              <a:ext uri="{FF2B5EF4-FFF2-40B4-BE49-F238E27FC236}">
                <a16:creationId xmlns:a16="http://schemas.microsoft.com/office/drawing/2014/main" id="{E5328416-B014-4899-B631-A1299C019AC3}"/>
              </a:ext>
            </a:extLst>
          </p:cNvPr>
          <p:cNvSpPr txBox="1">
            <a:spLocks noChangeArrowheads="1"/>
          </p:cNvSpPr>
          <p:nvPr/>
        </p:nvSpPr>
        <p:spPr>
          <a:xfrm>
            <a:off x="965182" y="1059172"/>
            <a:ext cx="10383073" cy="612775"/>
          </a:xfrm>
          <a:prstGeom prst="rect">
            <a:avLst/>
          </a:prstGeom>
          <a:noFill/>
        </p:spPr>
        <p:txBody>
          <a:bodyPr vert="horz" wrap="square" lIns="91440" tIns="45720" rIns="91440" bIns="45720" rtlCol="0" anchor="ctr">
            <a:normAutofit/>
          </a:bodyPr>
          <a:lstStyle>
            <a:lvl1pPr algn="l" defTabSz="914400" rtl="0" eaLnBrk="1" latinLnBrk="0" hangingPunct="1">
              <a:lnSpc>
                <a:spcPct val="90000"/>
              </a:lnSpc>
              <a:spcBef>
                <a:spcPct val="0"/>
              </a:spcBef>
              <a:buNone/>
              <a:defRPr kumimoji="0" lang="fr-FR" sz="2000" b="1" i="0" u="none" strike="noStrike" kern="1200" cap="none" spc="0" normalizeH="0" baseline="0" dirty="0">
                <a:ln>
                  <a:noFill/>
                </a:ln>
                <a:solidFill>
                  <a:srgbClr val="494948"/>
                </a:solidFill>
                <a:effectLst/>
                <a:uLnTx/>
                <a:uFillTx/>
                <a:latin typeface="Open Sans" panose="020B0606030504020204" pitchFamily="34" charset="0"/>
                <a:ea typeface="Open Sans" panose="020B0606030504020204" pitchFamily="34" charset="0"/>
                <a:cs typeface="Open Sans" panose="020B0606030504020204" pitchFamily="34" charset="0"/>
              </a:defRPr>
            </a:lvl1pPr>
          </a:lstStyle>
          <a:p>
            <a:r>
              <a:rPr lang="fr-FR" b="0" u="sng" dirty="0"/>
              <a:t>Autorisations à donner au Conseil d’Administration</a:t>
            </a:r>
          </a:p>
        </p:txBody>
      </p:sp>
      <p:sp>
        <p:nvSpPr>
          <p:cNvPr id="5" name="Rectangle 4">
            <a:extLst>
              <a:ext uri="{FF2B5EF4-FFF2-40B4-BE49-F238E27FC236}">
                <a16:creationId xmlns:a16="http://schemas.microsoft.com/office/drawing/2014/main" id="{210D627B-E2BA-48F8-8275-BF254B724AE7}"/>
              </a:ext>
            </a:extLst>
          </p:cNvPr>
          <p:cNvSpPr/>
          <p:nvPr/>
        </p:nvSpPr>
        <p:spPr>
          <a:xfrm>
            <a:off x="1084083" y="5337163"/>
            <a:ext cx="10157140" cy="923330"/>
          </a:xfrm>
          <a:prstGeom prst="rect">
            <a:avLst/>
          </a:prstGeom>
        </p:spPr>
        <p:txBody>
          <a:bodyPr wrap="square">
            <a:spAutoFit/>
          </a:bodyPr>
          <a:lstStyle/>
          <a:p>
            <a:r>
              <a:rPr lang="fr-FR" dirty="0"/>
              <a:t>Nous n’avons pas d’observations à formuler sur ces opérations qui s’inscrivent dans les conditions prévues par le Code de commerce, et nous établirons, le cas échéant, des rapports complémentaires lors de l’usage de ces délégations par votre Conseil d’administration.</a:t>
            </a:r>
          </a:p>
        </p:txBody>
      </p:sp>
      <p:graphicFrame>
        <p:nvGraphicFramePr>
          <p:cNvPr id="8" name="Table 7">
            <a:extLst>
              <a:ext uri="{FF2B5EF4-FFF2-40B4-BE49-F238E27FC236}">
                <a16:creationId xmlns:a16="http://schemas.microsoft.com/office/drawing/2014/main" id="{BBBAF6D9-E64F-4A26-BA20-77664FF8E511}"/>
              </a:ext>
            </a:extLst>
          </p:cNvPr>
          <p:cNvGraphicFramePr>
            <a:graphicFrameLocks noGrp="1"/>
          </p:cNvGraphicFramePr>
          <p:nvPr/>
        </p:nvGraphicFramePr>
        <p:xfrm>
          <a:off x="1084082" y="1759687"/>
          <a:ext cx="9845175" cy="3391272"/>
        </p:xfrm>
        <a:graphic>
          <a:graphicData uri="http://schemas.openxmlformats.org/drawingml/2006/table">
            <a:tbl>
              <a:tblPr firstRow="1" bandRow="1">
                <a:tableStyleId>{C4B1156A-380E-4F78-BDF5-A606A8083BF9}</a:tableStyleId>
              </a:tblPr>
              <a:tblGrid>
                <a:gridCol w="7929289">
                  <a:extLst>
                    <a:ext uri="{9D8B030D-6E8A-4147-A177-3AD203B41FA5}">
                      <a16:colId xmlns:a16="http://schemas.microsoft.com/office/drawing/2014/main" val="20000"/>
                    </a:ext>
                  </a:extLst>
                </a:gridCol>
                <a:gridCol w="1915886">
                  <a:extLst>
                    <a:ext uri="{9D8B030D-6E8A-4147-A177-3AD203B41FA5}">
                      <a16:colId xmlns:a16="http://schemas.microsoft.com/office/drawing/2014/main" val="20001"/>
                    </a:ext>
                  </a:extLst>
                </a:gridCol>
              </a:tblGrid>
              <a:tr h="648072">
                <a:tc>
                  <a:txBody>
                    <a:bodyPr/>
                    <a:lstStyle/>
                    <a:p>
                      <a:pPr marL="88900" lvl="1" indent="0" algn="l"/>
                      <a:r>
                        <a:rPr lang="fr-FR" sz="1200" b="0" dirty="0"/>
                        <a:t>Autorisation à donner au Conseil d'Administration en vue d'annuler les actions rachetées par la société dans le cadre du dispositif de l'article L.225-209 du Code de commerce</a:t>
                      </a:r>
                      <a:endParaRPr lang="fr-FR" sz="1200" b="0" dirty="0">
                        <a:solidFill>
                          <a:srgbClr val="002060"/>
                        </a:solidFill>
                      </a:endParaRPr>
                    </a:p>
                  </a:txBody>
                  <a:tcPr anchor="ctr"/>
                </a:tc>
                <a:tc>
                  <a:txBody>
                    <a:bodyPr/>
                    <a:lstStyle/>
                    <a:p>
                      <a:pPr marL="88900" lvl="1" indent="0"/>
                      <a:r>
                        <a:rPr lang="fr-FR" sz="1200" b="0" dirty="0"/>
                        <a:t>14</a:t>
                      </a:r>
                      <a:r>
                        <a:rPr lang="fr-FR" sz="1200" b="0" baseline="30000" dirty="0"/>
                        <a:t>ème</a:t>
                      </a:r>
                      <a:r>
                        <a:rPr lang="fr-FR" sz="1200" b="0" dirty="0"/>
                        <a:t> résolution</a:t>
                      </a:r>
                      <a:endParaRPr lang="fr-FR" sz="1200" b="0" dirty="0">
                        <a:solidFill>
                          <a:srgbClr val="002060"/>
                        </a:solidFill>
                      </a:endParaRPr>
                    </a:p>
                  </a:txBody>
                  <a:tcPr anchor="ctr"/>
                </a:tc>
                <a:extLst>
                  <a:ext uri="{0D108BD9-81ED-4DB2-BD59-A6C34878D82A}">
                    <a16:rowId xmlns:a16="http://schemas.microsoft.com/office/drawing/2014/main" val="10000"/>
                  </a:ext>
                </a:extLst>
              </a:tr>
              <a:tr h="431235">
                <a:tc>
                  <a:txBody>
                    <a:bodyPr/>
                    <a:lstStyle/>
                    <a:p>
                      <a:pPr marL="88900" lvl="1" indent="0" algn="l" defTabSz="914400" rtl="0" eaLnBrk="1" latinLnBrk="0" hangingPunct="1"/>
                      <a:r>
                        <a:rPr lang="fr-FR" sz="1200" kern="1200" baseline="0" dirty="0"/>
                        <a:t>Emission d’actions et de diverses valeurs mobilières avec maintien et/ou suppression du droit préférentiel de souscription</a:t>
                      </a:r>
                    </a:p>
                  </a:txBody>
                  <a:tcPr/>
                </a:tc>
                <a:tc>
                  <a:txBody>
                    <a:bodyPr/>
                    <a:lstStyle/>
                    <a:p>
                      <a:pPr marL="88900" lvl="1" indent="0"/>
                      <a:r>
                        <a:rPr lang="fr-FR" sz="1200" kern="1200" dirty="0"/>
                        <a:t>16</a:t>
                      </a:r>
                      <a:r>
                        <a:rPr lang="fr-FR" sz="1200" kern="1200" baseline="30000" dirty="0"/>
                        <a:t>ème</a:t>
                      </a:r>
                      <a:r>
                        <a:rPr lang="fr-FR" sz="1200" kern="1200" dirty="0"/>
                        <a:t>, 17</a:t>
                      </a:r>
                      <a:r>
                        <a:rPr lang="fr-FR" sz="1200" kern="1200" baseline="30000" dirty="0"/>
                        <a:t>ème</a:t>
                      </a:r>
                      <a:r>
                        <a:rPr lang="fr-FR" sz="1200" kern="1200" dirty="0"/>
                        <a:t>  18</a:t>
                      </a:r>
                      <a:r>
                        <a:rPr lang="fr-FR" sz="1200" kern="1200" baseline="30000" dirty="0"/>
                        <a:t>ème</a:t>
                      </a:r>
                      <a:r>
                        <a:rPr lang="fr-FR" sz="1200" kern="1200" dirty="0"/>
                        <a:t>, 20</a:t>
                      </a:r>
                      <a:r>
                        <a:rPr lang="fr-FR" sz="1200" kern="1200" baseline="30000" dirty="0"/>
                        <a:t>ème</a:t>
                      </a:r>
                      <a:r>
                        <a:rPr lang="fr-FR" sz="1200" kern="1200" dirty="0"/>
                        <a:t>, 21</a:t>
                      </a:r>
                      <a:r>
                        <a:rPr lang="fr-FR" sz="1200" kern="1200" baseline="30000" dirty="0"/>
                        <a:t>ème</a:t>
                      </a:r>
                      <a:r>
                        <a:rPr lang="fr-FR" sz="1200" kern="1200" dirty="0"/>
                        <a:t> et 22</a:t>
                      </a:r>
                      <a:r>
                        <a:rPr lang="fr-FR" sz="1200" kern="1200" baseline="30000" dirty="0"/>
                        <a:t>ème</a:t>
                      </a:r>
                      <a:r>
                        <a:rPr lang="fr-FR" sz="1200" kern="1200" dirty="0"/>
                        <a:t> résolutions</a:t>
                      </a:r>
                      <a:endParaRPr lang="fr-FR" sz="1200" b="0" kern="1200" dirty="0">
                        <a:solidFill>
                          <a:srgbClr val="002060"/>
                        </a:solidFill>
                        <a:latin typeface="+mn-lt"/>
                        <a:ea typeface="+mn-ea"/>
                        <a:cs typeface="+mn-cs"/>
                      </a:endParaRPr>
                    </a:p>
                  </a:txBody>
                  <a:tcPr anchor="ctr"/>
                </a:tc>
                <a:extLst>
                  <a:ext uri="{0D108BD9-81ED-4DB2-BD59-A6C34878D82A}">
                    <a16:rowId xmlns:a16="http://schemas.microsoft.com/office/drawing/2014/main" val="10001"/>
                  </a:ext>
                </a:extLst>
              </a:tr>
              <a:tr h="822960">
                <a:tc>
                  <a:txBody>
                    <a:bodyPr/>
                    <a:lstStyle/>
                    <a:p>
                      <a:pPr marL="88900" lvl="1" indent="0" algn="l"/>
                      <a:r>
                        <a:rPr lang="fr-FR" sz="1200" dirty="0"/>
                        <a:t>Délégation de compétence à conférer au Conseil d’Administration pour émettre des actions ordinaires et/ou de titres de capital donnant accès à d’autres titres de capital ou donnant droit à l’attribution de titres de créance et/ou de valeurs mobilières donnant accès à des titres de capital à émettre, avec suppression du droit préférentiel de souscription au profit d’une catégorie de bénéficiaires</a:t>
                      </a:r>
                      <a:endParaRPr lang="fr-FR" sz="1200" dirty="0">
                        <a:solidFill>
                          <a:srgbClr val="002060"/>
                        </a:solidFill>
                      </a:endParaRPr>
                    </a:p>
                  </a:txBody>
                  <a:tcPr anchor="ctr"/>
                </a:tc>
                <a:tc>
                  <a:txBody>
                    <a:bodyPr/>
                    <a:lstStyle/>
                    <a:p>
                      <a:pPr marL="88900" lvl="1" indent="0"/>
                      <a:r>
                        <a:rPr lang="fr-FR" sz="1200" baseline="0" dirty="0"/>
                        <a:t>19</a:t>
                      </a:r>
                      <a:r>
                        <a:rPr lang="fr-FR" sz="1200" baseline="30000" dirty="0"/>
                        <a:t>ème</a:t>
                      </a:r>
                      <a:r>
                        <a:rPr lang="fr-FR" sz="1200" baseline="0" dirty="0"/>
                        <a:t> résolution</a:t>
                      </a:r>
                      <a:endParaRPr lang="fr-FR" sz="1200" dirty="0">
                        <a:solidFill>
                          <a:srgbClr val="002060"/>
                        </a:solidFill>
                      </a:endParaRPr>
                    </a:p>
                  </a:txBody>
                  <a:tcPr anchor="ctr"/>
                </a:tc>
                <a:extLst>
                  <a:ext uri="{0D108BD9-81ED-4DB2-BD59-A6C34878D82A}">
                    <a16:rowId xmlns:a16="http://schemas.microsoft.com/office/drawing/2014/main" val="10002"/>
                  </a:ext>
                </a:extLst>
              </a:tr>
              <a:tr h="457200">
                <a:tc>
                  <a:txBody>
                    <a:bodyPr/>
                    <a:lstStyle/>
                    <a:p>
                      <a:pPr marL="88900" lvl="1" indent="0" algn="l"/>
                      <a:r>
                        <a:rPr lang="fr-FR" sz="1200" dirty="0"/>
                        <a:t>Délégation de compétence à donner au Conseil d’Administration pour augmenter le capital par émission d’actions ordinaires et/ou de valeurs mobilières donnant accès au capital avec suppression de droit préférentiel de souscription au profit des adhérents d’un plan d’épargne d’entreprise en application des articles L. 3332-18 et suivants du Code du travail</a:t>
                      </a:r>
                      <a:endParaRPr lang="fr-FR" sz="1200" dirty="0">
                        <a:solidFill>
                          <a:srgbClr val="002060"/>
                        </a:solidFill>
                      </a:endParaRPr>
                    </a:p>
                  </a:txBody>
                  <a:tcPr anchor="ctr"/>
                </a:tc>
                <a:tc>
                  <a:txBody>
                    <a:bodyPr/>
                    <a:lstStyle/>
                    <a:p>
                      <a:pPr marL="88900" marR="0" lvl="1" indent="0" algn="l" defTabSz="914400" rtl="0" eaLnBrk="1" fontAlgn="auto" latinLnBrk="0" hangingPunct="1">
                        <a:lnSpc>
                          <a:spcPct val="100000"/>
                        </a:lnSpc>
                        <a:spcBef>
                          <a:spcPts val="0"/>
                        </a:spcBef>
                        <a:spcAft>
                          <a:spcPts val="0"/>
                        </a:spcAft>
                        <a:buClrTx/>
                        <a:buSzTx/>
                        <a:buFontTx/>
                        <a:buNone/>
                        <a:tabLst/>
                        <a:defRPr/>
                      </a:pPr>
                      <a:r>
                        <a:rPr lang="fr-FR" sz="1200" baseline="0" dirty="0"/>
                        <a:t>23</a:t>
                      </a:r>
                      <a:r>
                        <a:rPr lang="fr-FR" sz="1200" baseline="30000" dirty="0"/>
                        <a:t>ème</a:t>
                      </a:r>
                      <a:r>
                        <a:rPr lang="fr-FR" sz="1200" baseline="0" dirty="0"/>
                        <a:t> résolution</a:t>
                      </a:r>
                      <a:endParaRPr lang="fr-FR" sz="1200" dirty="0">
                        <a:solidFill>
                          <a:srgbClr val="002060"/>
                        </a:solidFill>
                      </a:endParaRPr>
                    </a:p>
                  </a:txBody>
                  <a:tcPr anchor="ctr"/>
                </a:tc>
                <a:extLst>
                  <a:ext uri="{0D108BD9-81ED-4DB2-BD59-A6C34878D82A}">
                    <a16:rowId xmlns:a16="http://schemas.microsoft.com/office/drawing/2014/main" val="2340367008"/>
                  </a:ext>
                </a:extLst>
              </a:tr>
              <a:tr h="457200">
                <a:tc>
                  <a:txBody>
                    <a:bodyPr/>
                    <a:lstStyle/>
                    <a:p>
                      <a:pPr marL="88900" lvl="1" indent="0" algn="l"/>
                      <a:r>
                        <a:rPr lang="fr-FR" sz="1200" dirty="0"/>
                        <a:t>Délégation à conférer au Conseil d’administration en vue d’émettre des bons de souscription d’actions (BSA), des bons de souscription et/ou d’acquisition d’actions nouvelles et/ou existantes (BSAANE) et/ou des bons de souscription et/ou d’acquisition d’actions nouvelles et/ou existantes remboursables (BSAAR) avec suppression du droit préférentiel de souscription au profit d’une catégorie de personnes</a:t>
                      </a:r>
                      <a:endParaRPr lang="fr-FR" sz="1200" dirty="0">
                        <a:solidFill>
                          <a:srgbClr val="002060"/>
                        </a:solidFill>
                      </a:endParaRPr>
                    </a:p>
                  </a:txBody>
                  <a:tcPr anchor="ctr"/>
                </a:tc>
                <a:tc>
                  <a:txBody>
                    <a:bodyPr/>
                    <a:lstStyle/>
                    <a:p>
                      <a:pPr marL="88900" marR="0" lvl="1" indent="0" algn="l" defTabSz="914400" rtl="0" eaLnBrk="1" fontAlgn="auto" latinLnBrk="0" hangingPunct="1">
                        <a:lnSpc>
                          <a:spcPct val="100000"/>
                        </a:lnSpc>
                        <a:spcBef>
                          <a:spcPts val="0"/>
                        </a:spcBef>
                        <a:spcAft>
                          <a:spcPts val="0"/>
                        </a:spcAft>
                        <a:buClrTx/>
                        <a:buSzTx/>
                        <a:buFontTx/>
                        <a:buNone/>
                        <a:tabLst/>
                        <a:defRPr/>
                      </a:pPr>
                      <a:r>
                        <a:rPr lang="fr-FR" sz="1200" baseline="0" dirty="0"/>
                        <a:t>24</a:t>
                      </a:r>
                      <a:r>
                        <a:rPr lang="fr-FR" sz="1200" baseline="30000" dirty="0"/>
                        <a:t>ème</a:t>
                      </a:r>
                      <a:r>
                        <a:rPr lang="fr-FR" sz="1200" baseline="0" dirty="0"/>
                        <a:t> résolution</a:t>
                      </a:r>
                      <a:endParaRPr lang="fr-FR" sz="1200" dirty="0">
                        <a:solidFill>
                          <a:srgbClr val="002060"/>
                        </a:solidFill>
                      </a:endParaRPr>
                    </a:p>
                  </a:txBody>
                  <a:tcPr anchor="ctr"/>
                </a:tc>
                <a:extLst>
                  <a:ext uri="{0D108BD9-81ED-4DB2-BD59-A6C34878D82A}">
                    <a16:rowId xmlns:a16="http://schemas.microsoft.com/office/drawing/2014/main" val="1673869416"/>
                  </a:ext>
                </a:extLst>
              </a:tr>
            </a:tbl>
          </a:graphicData>
        </a:graphic>
      </p:graphicFrame>
    </p:spTree>
    <p:extLst>
      <p:ext uri="{BB962C8B-B14F-4D97-AF65-F5344CB8AC3E}">
        <p14:creationId xmlns:p14="http://schemas.microsoft.com/office/powerpoint/2010/main" val="36099490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F6AA74C8-9F82-44F7-AC53-9EE3897819D9}"/>
              </a:ext>
            </a:extLst>
          </p:cNvPr>
          <p:cNvSpPr>
            <a:spLocks noGrp="1"/>
          </p:cNvSpPr>
          <p:nvPr>
            <p:ph type="title"/>
          </p:nvPr>
        </p:nvSpPr>
        <p:spPr>
          <a:xfrm>
            <a:off x="6939732" y="4269197"/>
            <a:ext cx="4981904" cy="660156"/>
          </a:xfrm>
        </p:spPr>
        <p:txBody>
          <a:bodyPr/>
          <a:lstStyle/>
          <a:p>
            <a:r>
              <a:rPr lang="en-GB" dirty="0"/>
              <a:t>Merci !</a:t>
            </a:r>
          </a:p>
        </p:txBody>
      </p:sp>
    </p:spTree>
    <p:extLst>
      <p:ext uri="{BB962C8B-B14F-4D97-AF65-F5344CB8AC3E}">
        <p14:creationId xmlns:p14="http://schemas.microsoft.com/office/powerpoint/2010/main" val="35153721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82A440C-2DBC-489F-BD04-86920A99740E}"/>
              </a:ext>
            </a:extLst>
          </p:cNvPr>
          <p:cNvSpPr/>
          <p:nvPr/>
        </p:nvSpPr>
        <p:spPr>
          <a:xfrm>
            <a:off x="9998242" y="5854629"/>
            <a:ext cx="1864895" cy="9541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8" name="Parallélogramme 7">
            <a:extLst>
              <a:ext uri="{FF2B5EF4-FFF2-40B4-BE49-F238E27FC236}">
                <a16:creationId xmlns:a16="http://schemas.microsoft.com/office/drawing/2014/main" id="{2CB61B72-708A-4F6A-A009-75D75BDE3526}"/>
              </a:ext>
            </a:extLst>
          </p:cNvPr>
          <p:cNvSpPr/>
          <p:nvPr/>
        </p:nvSpPr>
        <p:spPr>
          <a:xfrm>
            <a:off x="19015" y="2863554"/>
            <a:ext cx="6206247" cy="3978613"/>
          </a:xfrm>
          <a:prstGeom prst="parallelogram">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0" name="Rectangle 39">
            <a:extLst>
              <a:ext uri="{FF2B5EF4-FFF2-40B4-BE49-F238E27FC236}">
                <a16:creationId xmlns:a16="http://schemas.microsoft.com/office/drawing/2014/main" id="{90C8A477-E3F4-4531-B2CC-A714A181FC0B}"/>
              </a:ext>
            </a:extLst>
          </p:cNvPr>
          <p:cNvSpPr/>
          <p:nvPr/>
        </p:nvSpPr>
        <p:spPr>
          <a:xfrm>
            <a:off x="3440331" y="3742117"/>
            <a:ext cx="2065576" cy="5730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4" name="Rectangle 43">
            <a:extLst>
              <a:ext uri="{FF2B5EF4-FFF2-40B4-BE49-F238E27FC236}">
                <a16:creationId xmlns:a16="http://schemas.microsoft.com/office/drawing/2014/main" id="{1AB6BC68-4990-4E1F-8EFF-89C07AD0AE58}"/>
              </a:ext>
            </a:extLst>
          </p:cNvPr>
          <p:cNvSpPr/>
          <p:nvPr/>
        </p:nvSpPr>
        <p:spPr>
          <a:xfrm>
            <a:off x="1171192" y="5448437"/>
            <a:ext cx="1410815" cy="8605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5" name="Rectangle 44">
            <a:extLst>
              <a:ext uri="{FF2B5EF4-FFF2-40B4-BE49-F238E27FC236}">
                <a16:creationId xmlns:a16="http://schemas.microsoft.com/office/drawing/2014/main" id="{E2F4A5A0-2B71-4AFC-AAFE-880C3FF56050}"/>
              </a:ext>
            </a:extLst>
          </p:cNvPr>
          <p:cNvSpPr/>
          <p:nvPr/>
        </p:nvSpPr>
        <p:spPr>
          <a:xfrm>
            <a:off x="2727316" y="4885511"/>
            <a:ext cx="895842" cy="360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7" name="Rectangle 26">
            <a:extLst>
              <a:ext uri="{FF2B5EF4-FFF2-40B4-BE49-F238E27FC236}">
                <a16:creationId xmlns:a16="http://schemas.microsoft.com/office/drawing/2014/main" id="{038F3073-F4E3-4A34-92F7-540EC87A24DC}"/>
              </a:ext>
            </a:extLst>
          </p:cNvPr>
          <p:cNvSpPr/>
          <p:nvPr/>
        </p:nvSpPr>
        <p:spPr>
          <a:xfrm>
            <a:off x="1021524" y="3751539"/>
            <a:ext cx="1707087" cy="56653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2" name="Parallélogramme 1">
            <a:extLst>
              <a:ext uri="{FF2B5EF4-FFF2-40B4-BE49-F238E27FC236}">
                <a16:creationId xmlns:a16="http://schemas.microsoft.com/office/drawing/2014/main" id="{1C02D8D3-C918-4BA4-B936-768BDF44F8DE}"/>
              </a:ext>
            </a:extLst>
          </p:cNvPr>
          <p:cNvSpPr/>
          <p:nvPr/>
        </p:nvSpPr>
        <p:spPr>
          <a:xfrm>
            <a:off x="5188678" y="-3732"/>
            <a:ext cx="7011124" cy="6858000"/>
          </a:xfrm>
          <a:prstGeom prst="parallelogram">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Titre 3">
            <a:extLst>
              <a:ext uri="{FF2B5EF4-FFF2-40B4-BE49-F238E27FC236}">
                <a16:creationId xmlns:a16="http://schemas.microsoft.com/office/drawing/2014/main" id="{283DA082-B487-4701-B6C6-3F4848083AC5}"/>
              </a:ext>
            </a:extLst>
          </p:cNvPr>
          <p:cNvSpPr>
            <a:spLocks noGrp="1"/>
          </p:cNvSpPr>
          <p:nvPr>
            <p:ph type="title"/>
          </p:nvPr>
        </p:nvSpPr>
        <p:spPr/>
        <p:txBody>
          <a:bodyPr/>
          <a:lstStyle/>
          <a:p>
            <a:r>
              <a:rPr lang="en-GB" dirty="0"/>
              <a:t>Notre vocation</a:t>
            </a:r>
          </a:p>
        </p:txBody>
      </p:sp>
      <p:sp>
        <p:nvSpPr>
          <p:cNvPr id="7" name="Rectangle 6">
            <a:extLst>
              <a:ext uri="{FF2B5EF4-FFF2-40B4-BE49-F238E27FC236}">
                <a16:creationId xmlns:a16="http://schemas.microsoft.com/office/drawing/2014/main" id="{D172560A-D4C1-4763-9A49-3EF1D02E5E9B}"/>
              </a:ext>
            </a:extLst>
          </p:cNvPr>
          <p:cNvSpPr/>
          <p:nvPr/>
        </p:nvSpPr>
        <p:spPr>
          <a:xfrm>
            <a:off x="1043235" y="1201110"/>
            <a:ext cx="10472070" cy="867930"/>
          </a:xfrm>
          <a:prstGeom prst="rect">
            <a:avLst/>
          </a:prstGeom>
          <a:solidFill>
            <a:srgbClr val="FFFFFF">
              <a:alpha val="40000"/>
            </a:srgbClr>
          </a:solidFill>
        </p:spPr>
        <p:txBody>
          <a:bodyPr wrap="square">
            <a:noAutofit/>
          </a:bodyPr>
          <a:lstStyle/>
          <a:p>
            <a:pPr lvl="0" algn="ctr">
              <a:lnSpc>
                <a:spcPct val="90000"/>
              </a:lnSpc>
              <a:spcBef>
                <a:spcPts val="1000"/>
              </a:spcBef>
            </a:pPr>
            <a:r>
              <a:rPr lang="en-GB" sz="2800" dirty="0">
                <a:latin typeface="Abadi" panose="020B0604020104020204" pitchFamily="34" charset="0"/>
              </a:rPr>
              <a:t>Conception, production et commercialisation de </a:t>
            </a:r>
            <a:r>
              <a:rPr lang="en-GB" sz="2800" dirty="0" err="1">
                <a:latin typeface="Abadi" panose="020B0604020104020204" pitchFamily="34" charset="0"/>
              </a:rPr>
              <a:t>serveurs</a:t>
            </a:r>
            <a:endParaRPr lang="en-GB" sz="2800" dirty="0">
              <a:latin typeface="Abadi" panose="020B0604020104020204" pitchFamily="34" charset="0"/>
            </a:endParaRPr>
          </a:p>
          <a:p>
            <a:pPr lvl="0" algn="ctr">
              <a:lnSpc>
                <a:spcPct val="90000"/>
              </a:lnSpc>
              <a:spcBef>
                <a:spcPts val="1000"/>
              </a:spcBef>
            </a:pPr>
            <a:r>
              <a:rPr lang="en-GB" sz="2800" dirty="0">
                <a:latin typeface="Abadi" panose="020B0604020104020204" pitchFamily="34" charset="0"/>
              </a:rPr>
              <a:t>haute performance sur </a:t>
            </a:r>
            <a:r>
              <a:rPr lang="en-GB" sz="2800" dirty="0" err="1">
                <a:latin typeface="Abadi" panose="020B0604020104020204" pitchFamily="34" charset="0"/>
              </a:rPr>
              <a:t>mesure</a:t>
            </a:r>
            <a:r>
              <a:rPr lang="en-GB" sz="2800" dirty="0">
                <a:latin typeface="Abadi" panose="020B0604020104020204" pitchFamily="34" charset="0"/>
              </a:rPr>
              <a:t> et </a:t>
            </a:r>
            <a:r>
              <a:rPr lang="en-GB" sz="2800" dirty="0" err="1">
                <a:latin typeface="Abadi" panose="020B0604020104020204" pitchFamily="34" charset="0"/>
              </a:rPr>
              <a:t>éco-responsables</a:t>
            </a:r>
            <a:endParaRPr lang="en-GB" sz="2800" dirty="0">
              <a:latin typeface="Abadi" panose="020B0604020104020204" pitchFamily="34" charset="0"/>
            </a:endParaRPr>
          </a:p>
        </p:txBody>
      </p:sp>
      <p:sp>
        <p:nvSpPr>
          <p:cNvPr id="15" name="Rectangle 14">
            <a:extLst>
              <a:ext uri="{FF2B5EF4-FFF2-40B4-BE49-F238E27FC236}">
                <a16:creationId xmlns:a16="http://schemas.microsoft.com/office/drawing/2014/main" id="{F5FCB696-9E4D-4A17-9171-CBC02F6B8F13}"/>
              </a:ext>
            </a:extLst>
          </p:cNvPr>
          <p:cNvSpPr/>
          <p:nvPr/>
        </p:nvSpPr>
        <p:spPr>
          <a:xfrm>
            <a:off x="1021524" y="3735845"/>
            <a:ext cx="1857863" cy="360000"/>
          </a:xfrm>
          <a:prstGeom prst="rect">
            <a:avLst/>
          </a:prstGeom>
        </p:spPr>
        <p:txBody>
          <a:bodyPr wrap="square">
            <a:noAutofit/>
          </a:bodyPr>
          <a:lstStyle/>
          <a:p>
            <a:pPr algn="ctr"/>
            <a:r>
              <a:rPr lang="en-GB" sz="1600" dirty="0">
                <a:latin typeface="Abadi" panose="020B0604020104020204" pitchFamily="34" charset="0"/>
              </a:rPr>
              <a:t>ISP – </a:t>
            </a:r>
            <a:r>
              <a:rPr lang="en-GB" sz="1600" dirty="0" err="1">
                <a:latin typeface="Abadi" panose="020B0604020104020204" pitchFamily="34" charset="0"/>
              </a:rPr>
              <a:t>Hébergeurs</a:t>
            </a:r>
            <a:r>
              <a:rPr lang="en-GB" sz="1600" dirty="0">
                <a:latin typeface="Abadi" panose="020B0604020104020204" pitchFamily="34" charset="0"/>
              </a:rPr>
              <a:t> </a:t>
            </a:r>
            <a:r>
              <a:rPr lang="en-GB" sz="1600" dirty="0" err="1">
                <a:latin typeface="Abadi" panose="020B0604020104020204" pitchFamily="34" charset="0"/>
              </a:rPr>
              <a:t>Datacenters</a:t>
            </a:r>
            <a:endParaRPr lang="en-GB" sz="1600" dirty="0">
              <a:latin typeface="Abadi" panose="020B0604020104020204" pitchFamily="34" charset="0"/>
            </a:endParaRPr>
          </a:p>
        </p:txBody>
      </p:sp>
      <p:sp>
        <p:nvSpPr>
          <p:cNvPr id="17" name="Rectangle 16">
            <a:extLst>
              <a:ext uri="{FF2B5EF4-FFF2-40B4-BE49-F238E27FC236}">
                <a16:creationId xmlns:a16="http://schemas.microsoft.com/office/drawing/2014/main" id="{9F88BF52-3EC1-44D9-B80F-A47D27B32F2F}"/>
              </a:ext>
            </a:extLst>
          </p:cNvPr>
          <p:cNvSpPr/>
          <p:nvPr/>
        </p:nvSpPr>
        <p:spPr>
          <a:xfrm>
            <a:off x="3404666" y="3767377"/>
            <a:ext cx="2187940" cy="360000"/>
          </a:xfrm>
          <a:prstGeom prst="rect">
            <a:avLst/>
          </a:prstGeom>
        </p:spPr>
        <p:txBody>
          <a:bodyPr wrap="square">
            <a:noAutofit/>
          </a:bodyPr>
          <a:lstStyle/>
          <a:p>
            <a:pPr algn="ctr"/>
            <a:r>
              <a:rPr lang="en-GB" sz="1600" dirty="0">
                <a:latin typeface="Abadi" panose="020B0604020104020204" pitchFamily="34" charset="0"/>
              </a:rPr>
              <a:t>Recherche </a:t>
            </a:r>
            <a:r>
              <a:rPr lang="en-GB" sz="1600" dirty="0" err="1">
                <a:latin typeface="Abadi" panose="020B0604020104020204" pitchFamily="34" charset="0"/>
              </a:rPr>
              <a:t>scientifique</a:t>
            </a:r>
            <a:r>
              <a:rPr lang="en-GB" sz="1600" dirty="0">
                <a:latin typeface="Abadi" panose="020B0604020104020204" pitchFamily="34" charset="0"/>
              </a:rPr>
              <a:t> Education</a:t>
            </a:r>
          </a:p>
        </p:txBody>
      </p:sp>
      <p:sp>
        <p:nvSpPr>
          <p:cNvPr id="18" name="Rectangle 17">
            <a:extLst>
              <a:ext uri="{FF2B5EF4-FFF2-40B4-BE49-F238E27FC236}">
                <a16:creationId xmlns:a16="http://schemas.microsoft.com/office/drawing/2014/main" id="{C2B0A39A-4877-4916-8AD8-3513A15CD49F}"/>
              </a:ext>
            </a:extLst>
          </p:cNvPr>
          <p:cNvSpPr/>
          <p:nvPr/>
        </p:nvSpPr>
        <p:spPr>
          <a:xfrm>
            <a:off x="2544175" y="4911217"/>
            <a:ext cx="1331425" cy="360000"/>
          </a:xfrm>
          <a:prstGeom prst="rect">
            <a:avLst/>
          </a:prstGeom>
          <a:noFill/>
        </p:spPr>
        <p:txBody>
          <a:bodyPr wrap="square">
            <a:noAutofit/>
          </a:bodyPr>
          <a:lstStyle/>
          <a:p>
            <a:pPr algn="ctr"/>
            <a:r>
              <a:rPr lang="en-GB" sz="1600" dirty="0" err="1">
                <a:latin typeface="Abadi" panose="020B0604020104020204" pitchFamily="34" charset="0"/>
              </a:rPr>
              <a:t>Industrie</a:t>
            </a:r>
            <a:endParaRPr lang="en-GB" sz="1600" dirty="0">
              <a:latin typeface="Abadi" panose="020B0604020104020204" pitchFamily="34" charset="0"/>
            </a:endParaRPr>
          </a:p>
        </p:txBody>
      </p:sp>
      <p:sp>
        <p:nvSpPr>
          <p:cNvPr id="19" name="Rectangle 18">
            <a:extLst>
              <a:ext uri="{FF2B5EF4-FFF2-40B4-BE49-F238E27FC236}">
                <a16:creationId xmlns:a16="http://schemas.microsoft.com/office/drawing/2014/main" id="{25A5279C-9994-42F8-B138-D5E0C43B9564}"/>
              </a:ext>
            </a:extLst>
          </p:cNvPr>
          <p:cNvSpPr/>
          <p:nvPr/>
        </p:nvSpPr>
        <p:spPr>
          <a:xfrm>
            <a:off x="1025884" y="5448437"/>
            <a:ext cx="1701432" cy="360000"/>
          </a:xfrm>
          <a:prstGeom prst="rect">
            <a:avLst/>
          </a:prstGeom>
        </p:spPr>
        <p:txBody>
          <a:bodyPr wrap="square">
            <a:noAutofit/>
          </a:bodyPr>
          <a:lstStyle/>
          <a:p>
            <a:pPr algn="ctr"/>
            <a:r>
              <a:rPr lang="en-GB" sz="1600" dirty="0">
                <a:latin typeface="Abadi" panose="020B0604020104020204" pitchFamily="34" charset="0"/>
              </a:rPr>
              <a:t>Défense </a:t>
            </a:r>
            <a:r>
              <a:rPr lang="en-GB" sz="1600" dirty="0" err="1">
                <a:latin typeface="Abadi" panose="020B0604020104020204" pitchFamily="34" charset="0"/>
              </a:rPr>
              <a:t>Gouvernement</a:t>
            </a:r>
            <a:r>
              <a:rPr lang="en-GB" sz="1600" dirty="0">
                <a:latin typeface="Abadi" panose="020B0604020104020204" pitchFamily="34" charset="0"/>
              </a:rPr>
              <a:t>  </a:t>
            </a:r>
            <a:r>
              <a:rPr lang="en-GB" sz="1600" dirty="0" err="1">
                <a:latin typeface="Abadi" panose="020B0604020104020204" pitchFamily="34" charset="0"/>
              </a:rPr>
              <a:t>Collectivité</a:t>
            </a:r>
            <a:endParaRPr lang="en-GB" sz="1600" dirty="0">
              <a:latin typeface="Abadi" panose="020B0604020104020204" pitchFamily="34" charset="0"/>
            </a:endParaRPr>
          </a:p>
        </p:txBody>
      </p:sp>
      <p:sp>
        <p:nvSpPr>
          <p:cNvPr id="30" name="Rectangle 29">
            <a:extLst>
              <a:ext uri="{FF2B5EF4-FFF2-40B4-BE49-F238E27FC236}">
                <a16:creationId xmlns:a16="http://schemas.microsoft.com/office/drawing/2014/main" id="{76EC63DE-100A-453C-8DEB-8FA1D3A23849}"/>
              </a:ext>
            </a:extLst>
          </p:cNvPr>
          <p:cNvSpPr/>
          <p:nvPr/>
        </p:nvSpPr>
        <p:spPr>
          <a:xfrm>
            <a:off x="6715680" y="5061438"/>
            <a:ext cx="3196710" cy="954107"/>
          </a:xfrm>
          <a:prstGeom prst="rect">
            <a:avLst/>
          </a:prstGeom>
          <a:noFill/>
        </p:spPr>
        <p:txBody>
          <a:bodyPr wrap="square" anchor="ctr">
            <a:spAutoFit/>
          </a:bodyPr>
          <a:lstStyle/>
          <a:p>
            <a:pPr algn="ctr"/>
            <a:r>
              <a:rPr lang="en-GB" sz="1400" dirty="0">
                <a:solidFill>
                  <a:schemeClr val="bg1"/>
                </a:solidFill>
                <a:latin typeface="Abadi" panose="020B0604020104020204" pitchFamily="34" charset="0"/>
              </a:rPr>
              <a:t>Deep Learning</a:t>
            </a:r>
            <a:br>
              <a:rPr lang="en-GB" sz="1400" dirty="0">
                <a:solidFill>
                  <a:schemeClr val="bg1"/>
                </a:solidFill>
                <a:latin typeface="Abadi" panose="020B0604020104020204" pitchFamily="34" charset="0"/>
              </a:rPr>
            </a:br>
            <a:r>
              <a:rPr lang="en-GB" sz="1400" dirty="0">
                <a:solidFill>
                  <a:schemeClr val="bg1"/>
                </a:solidFill>
                <a:latin typeface="Abadi" panose="020B0604020104020204" pitchFamily="34" charset="0"/>
              </a:rPr>
              <a:t>HPC - AI – </a:t>
            </a:r>
            <a:r>
              <a:rPr lang="en-GB" sz="1400" dirty="0" err="1">
                <a:solidFill>
                  <a:schemeClr val="bg1"/>
                </a:solidFill>
                <a:latin typeface="Abadi" panose="020B0604020104020204" pitchFamily="34" charset="0"/>
              </a:rPr>
              <a:t>Effets</a:t>
            </a:r>
            <a:r>
              <a:rPr lang="en-GB" sz="1400" dirty="0">
                <a:solidFill>
                  <a:schemeClr val="bg1"/>
                </a:solidFill>
                <a:latin typeface="Abadi" panose="020B0604020104020204" pitchFamily="34" charset="0"/>
              </a:rPr>
              <a:t> </a:t>
            </a:r>
            <a:r>
              <a:rPr lang="en-GB" sz="1400" dirty="0" err="1">
                <a:solidFill>
                  <a:schemeClr val="bg1"/>
                </a:solidFill>
                <a:latin typeface="Abadi" panose="020B0604020104020204" pitchFamily="34" charset="0"/>
              </a:rPr>
              <a:t>spéciaux</a:t>
            </a:r>
            <a:r>
              <a:rPr lang="en-GB" sz="1400" dirty="0">
                <a:solidFill>
                  <a:schemeClr val="bg1"/>
                </a:solidFill>
                <a:latin typeface="Abadi" panose="020B0604020104020204" pitchFamily="34" charset="0"/>
              </a:rPr>
              <a:t> (VFX) </a:t>
            </a:r>
            <a:br>
              <a:rPr lang="en-GB" sz="1400" dirty="0">
                <a:solidFill>
                  <a:schemeClr val="bg1"/>
                </a:solidFill>
                <a:latin typeface="Abadi" panose="020B0604020104020204" pitchFamily="34" charset="0"/>
              </a:rPr>
            </a:br>
            <a:r>
              <a:rPr lang="en-GB" sz="1400" dirty="0">
                <a:solidFill>
                  <a:schemeClr val="bg1"/>
                </a:solidFill>
                <a:latin typeface="Abadi" panose="020B0604020104020204" pitchFamily="34" charset="0"/>
              </a:rPr>
              <a:t>Cloud SAN/NAS/Object</a:t>
            </a:r>
            <a:br>
              <a:rPr lang="en-GB" sz="1400" dirty="0">
                <a:solidFill>
                  <a:schemeClr val="bg1"/>
                </a:solidFill>
                <a:latin typeface="Abadi" panose="020B0604020104020204" pitchFamily="34" charset="0"/>
              </a:rPr>
            </a:br>
            <a:r>
              <a:rPr lang="en-GB" sz="1400" dirty="0">
                <a:solidFill>
                  <a:schemeClr val="bg1"/>
                </a:solidFill>
                <a:latin typeface="Abadi" panose="020B0604020104020204" pitchFamily="34" charset="0"/>
              </a:rPr>
              <a:t>….</a:t>
            </a:r>
          </a:p>
        </p:txBody>
      </p:sp>
      <p:grpSp>
        <p:nvGrpSpPr>
          <p:cNvPr id="5" name="Groupe 4">
            <a:extLst>
              <a:ext uri="{FF2B5EF4-FFF2-40B4-BE49-F238E27FC236}">
                <a16:creationId xmlns:a16="http://schemas.microsoft.com/office/drawing/2014/main" id="{303E230B-E3C4-4B3A-B1DC-082F4E6168D5}"/>
              </a:ext>
            </a:extLst>
          </p:cNvPr>
          <p:cNvGrpSpPr/>
          <p:nvPr/>
        </p:nvGrpSpPr>
        <p:grpSpPr>
          <a:xfrm>
            <a:off x="2115240" y="2531480"/>
            <a:ext cx="7831017" cy="382981"/>
            <a:chOff x="2508061" y="2531480"/>
            <a:chExt cx="7831017" cy="382981"/>
          </a:xfrm>
        </p:grpSpPr>
        <p:sp>
          <p:nvSpPr>
            <p:cNvPr id="36" name="Rectangle 35">
              <a:extLst>
                <a:ext uri="{FF2B5EF4-FFF2-40B4-BE49-F238E27FC236}">
                  <a16:creationId xmlns:a16="http://schemas.microsoft.com/office/drawing/2014/main" id="{277A1634-DD57-4588-8A02-BF6C7758F324}"/>
                </a:ext>
              </a:extLst>
            </p:cNvPr>
            <p:cNvSpPr/>
            <p:nvPr/>
          </p:nvSpPr>
          <p:spPr>
            <a:xfrm>
              <a:off x="2508061" y="2531480"/>
              <a:ext cx="3555782" cy="369332"/>
            </a:xfrm>
            <a:prstGeom prst="rect">
              <a:avLst/>
            </a:prstGeom>
            <a:noFill/>
          </p:spPr>
          <p:txBody>
            <a:bodyPr wrap="none">
              <a:spAutoFit/>
            </a:bodyPr>
            <a:lstStyle/>
            <a:p>
              <a:pPr lvl="0">
                <a:lnSpc>
                  <a:spcPct val="90000"/>
                </a:lnSpc>
                <a:spcBef>
                  <a:spcPts val="1000"/>
                </a:spcBef>
              </a:pPr>
              <a:r>
                <a:rPr lang="en-GB" sz="2000" dirty="0">
                  <a:latin typeface="Abadi" panose="020B0604020104020204" pitchFamily="34" charset="0"/>
                </a:rPr>
                <a:t>…pour des </a:t>
              </a:r>
              <a:r>
                <a:rPr lang="en-GB" sz="2000" dirty="0" err="1">
                  <a:latin typeface="Abadi" panose="020B0604020104020204" pitchFamily="34" charset="0"/>
                </a:rPr>
                <a:t>secteurs</a:t>
              </a:r>
              <a:r>
                <a:rPr lang="en-GB" sz="2000" dirty="0">
                  <a:latin typeface="Abadi" panose="020B0604020104020204" pitchFamily="34" charset="0"/>
                </a:rPr>
                <a:t> </a:t>
              </a:r>
              <a:r>
                <a:rPr lang="en-GB" sz="2000" dirty="0" err="1">
                  <a:latin typeface="Abadi" panose="020B0604020104020204" pitchFamily="34" charset="0"/>
                </a:rPr>
                <a:t>diversifiés</a:t>
              </a:r>
              <a:endParaRPr lang="en-GB" sz="2000" dirty="0">
                <a:latin typeface="Abadi" panose="020B0604020104020204" pitchFamily="34" charset="0"/>
              </a:endParaRPr>
            </a:p>
          </p:txBody>
        </p:sp>
        <p:sp>
          <p:nvSpPr>
            <p:cNvPr id="37" name="Rectangle 36">
              <a:extLst>
                <a:ext uri="{FF2B5EF4-FFF2-40B4-BE49-F238E27FC236}">
                  <a16:creationId xmlns:a16="http://schemas.microsoft.com/office/drawing/2014/main" id="{9EDF4674-2D6F-4DC5-A051-5E5AA40B1420}"/>
                </a:ext>
              </a:extLst>
            </p:cNvPr>
            <p:cNvSpPr/>
            <p:nvPr/>
          </p:nvSpPr>
          <p:spPr>
            <a:xfrm>
              <a:off x="6901919" y="2545129"/>
              <a:ext cx="3437159" cy="369332"/>
            </a:xfrm>
            <a:prstGeom prst="rect">
              <a:avLst/>
            </a:prstGeom>
            <a:noFill/>
          </p:spPr>
          <p:txBody>
            <a:bodyPr wrap="none">
              <a:spAutoFit/>
            </a:bodyPr>
            <a:lstStyle/>
            <a:p>
              <a:pPr>
                <a:lnSpc>
                  <a:spcPct val="90000"/>
                </a:lnSpc>
                <a:spcBef>
                  <a:spcPts val="1000"/>
                </a:spcBef>
              </a:pPr>
              <a:r>
                <a:rPr lang="en-GB" sz="2000" dirty="0">
                  <a:solidFill>
                    <a:schemeClr val="bg1"/>
                  </a:solidFill>
                  <a:latin typeface="Abadi" panose="020B0604020104020204" pitchFamily="34" charset="0"/>
                </a:rPr>
                <a:t>et des applications “critiques”</a:t>
              </a:r>
            </a:p>
          </p:txBody>
        </p:sp>
      </p:grpSp>
      <p:pic>
        <p:nvPicPr>
          <p:cNvPr id="39" name="Graphique 38">
            <a:extLst>
              <a:ext uri="{FF2B5EF4-FFF2-40B4-BE49-F238E27FC236}">
                <a16:creationId xmlns:a16="http://schemas.microsoft.com/office/drawing/2014/main" id="{A48B7396-00EF-420B-ADC9-14EF3885281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623249" y="3745404"/>
            <a:ext cx="554537" cy="554537"/>
          </a:xfrm>
          <a:prstGeom prst="rect">
            <a:avLst/>
          </a:prstGeom>
        </p:spPr>
      </p:pic>
      <p:pic>
        <p:nvPicPr>
          <p:cNvPr id="41" name="Graphique 40">
            <a:extLst>
              <a:ext uri="{FF2B5EF4-FFF2-40B4-BE49-F238E27FC236}">
                <a16:creationId xmlns:a16="http://schemas.microsoft.com/office/drawing/2014/main" id="{D1C2E87D-ED0B-42D7-9996-7479C3609E8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78022" y="3799722"/>
            <a:ext cx="493122" cy="493122"/>
          </a:xfrm>
          <a:prstGeom prst="rect">
            <a:avLst/>
          </a:prstGeom>
        </p:spPr>
      </p:pic>
      <p:pic>
        <p:nvPicPr>
          <p:cNvPr id="43" name="Graphique 42">
            <a:extLst>
              <a:ext uri="{FF2B5EF4-FFF2-40B4-BE49-F238E27FC236}">
                <a16:creationId xmlns:a16="http://schemas.microsoft.com/office/drawing/2014/main" id="{6565841C-B64C-4AB2-A6D4-419751BB2741}"/>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557696" y="3763599"/>
            <a:ext cx="516841" cy="516841"/>
          </a:xfrm>
          <a:prstGeom prst="rect">
            <a:avLst/>
          </a:prstGeom>
        </p:spPr>
      </p:pic>
      <p:pic>
        <p:nvPicPr>
          <p:cNvPr id="24" name="Image 23" descr="Une image contenant matériel, roue, hache&#10;&#10;Description générée automatiquement">
            <a:extLst>
              <a:ext uri="{FF2B5EF4-FFF2-40B4-BE49-F238E27FC236}">
                <a16:creationId xmlns:a16="http://schemas.microsoft.com/office/drawing/2014/main" id="{73DE2C37-1710-40EB-B93F-AA471EFD9088}"/>
              </a:ext>
            </a:extLst>
          </p:cNvPr>
          <p:cNvPicPr>
            <a:picLocks noChangeAspect="1"/>
          </p:cNvPicPr>
          <p:nvPr/>
        </p:nvPicPr>
        <p:blipFill rotWithShape="1">
          <a:blip r:embed="rId8" cstate="print">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b="6828"/>
          <a:stretch/>
        </p:blipFill>
        <p:spPr>
          <a:xfrm>
            <a:off x="9249035" y="6356350"/>
            <a:ext cx="1149262" cy="289221"/>
          </a:xfrm>
          <a:prstGeom prst="rect">
            <a:avLst/>
          </a:prstGeom>
        </p:spPr>
      </p:pic>
      <p:pic>
        <p:nvPicPr>
          <p:cNvPr id="10" name="Graphique 9">
            <a:extLst>
              <a:ext uri="{FF2B5EF4-FFF2-40B4-BE49-F238E27FC236}">
                <a16:creationId xmlns:a16="http://schemas.microsoft.com/office/drawing/2014/main" id="{01CD8C81-0613-4F8F-B3AB-DA3C1B4DA148}"/>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947507" y="4482616"/>
            <a:ext cx="489493" cy="489493"/>
          </a:xfrm>
          <a:prstGeom prst="rect">
            <a:avLst/>
          </a:prstGeom>
        </p:spPr>
      </p:pic>
      <p:pic>
        <p:nvPicPr>
          <p:cNvPr id="12" name="Graphique 11">
            <a:extLst>
              <a:ext uri="{FF2B5EF4-FFF2-40B4-BE49-F238E27FC236}">
                <a16:creationId xmlns:a16="http://schemas.microsoft.com/office/drawing/2014/main" id="{CB2C09AE-7CC1-4C16-8DFA-A8EC304D29EC}"/>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4299814" y="3357433"/>
            <a:ext cx="411648" cy="411648"/>
          </a:xfrm>
          <a:prstGeom prst="rect">
            <a:avLst/>
          </a:prstGeom>
        </p:spPr>
      </p:pic>
      <p:pic>
        <p:nvPicPr>
          <p:cNvPr id="14" name="Graphique 13">
            <a:extLst>
              <a:ext uri="{FF2B5EF4-FFF2-40B4-BE49-F238E27FC236}">
                <a16:creationId xmlns:a16="http://schemas.microsoft.com/office/drawing/2014/main" id="{3FBC18A2-B8C3-4921-80E8-771F518AC26F}"/>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685085" y="5055985"/>
            <a:ext cx="383030" cy="383030"/>
          </a:xfrm>
          <a:prstGeom prst="rect">
            <a:avLst/>
          </a:prstGeom>
        </p:spPr>
      </p:pic>
      <p:pic>
        <p:nvPicPr>
          <p:cNvPr id="21" name="Graphique 20">
            <a:extLst>
              <a:ext uri="{FF2B5EF4-FFF2-40B4-BE49-F238E27FC236}">
                <a16:creationId xmlns:a16="http://schemas.microsoft.com/office/drawing/2014/main" id="{7ACF36FE-03B0-4169-8E1C-DC74644D83D0}"/>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1651429" y="3294841"/>
            <a:ext cx="447277" cy="447277"/>
          </a:xfrm>
          <a:prstGeom prst="rect">
            <a:avLst/>
          </a:prstGeom>
        </p:spPr>
      </p:pic>
      <p:sp>
        <p:nvSpPr>
          <p:cNvPr id="46" name="Rectangle 45">
            <a:extLst>
              <a:ext uri="{FF2B5EF4-FFF2-40B4-BE49-F238E27FC236}">
                <a16:creationId xmlns:a16="http://schemas.microsoft.com/office/drawing/2014/main" id="{5DAA7794-AE45-4523-B859-E4C0D2420B30}"/>
              </a:ext>
            </a:extLst>
          </p:cNvPr>
          <p:cNvSpPr/>
          <p:nvPr/>
        </p:nvSpPr>
        <p:spPr>
          <a:xfrm>
            <a:off x="3881333" y="5515615"/>
            <a:ext cx="1165963" cy="56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7" name="Rectangle 46">
            <a:extLst>
              <a:ext uri="{FF2B5EF4-FFF2-40B4-BE49-F238E27FC236}">
                <a16:creationId xmlns:a16="http://schemas.microsoft.com/office/drawing/2014/main" id="{49F328FD-1FDE-4E98-8719-83851E545A7E}"/>
              </a:ext>
            </a:extLst>
          </p:cNvPr>
          <p:cNvSpPr/>
          <p:nvPr/>
        </p:nvSpPr>
        <p:spPr>
          <a:xfrm>
            <a:off x="3894672" y="5520892"/>
            <a:ext cx="1172751" cy="360000"/>
          </a:xfrm>
          <a:prstGeom prst="rect">
            <a:avLst/>
          </a:prstGeom>
        </p:spPr>
        <p:txBody>
          <a:bodyPr wrap="square">
            <a:noAutofit/>
          </a:bodyPr>
          <a:lstStyle/>
          <a:p>
            <a:pPr algn="ctr"/>
            <a:r>
              <a:rPr lang="en-GB" sz="1600" dirty="0" err="1">
                <a:latin typeface="Abadi" panose="020B0604020104020204" pitchFamily="34" charset="0"/>
              </a:rPr>
              <a:t>Editeurs</a:t>
            </a:r>
            <a:r>
              <a:rPr lang="en-GB" sz="1600" dirty="0">
                <a:latin typeface="Abadi" panose="020B0604020104020204" pitchFamily="34" charset="0"/>
              </a:rPr>
              <a:t> de </a:t>
            </a:r>
            <a:r>
              <a:rPr lang="en-GB" sz="1600" dirty="0" err="1">
                <a:latin typeface="Abadi" panose="020B0604020104020204" pitchFamily="34" charset="0"/>
              </a:rPr>
              <a:t>logiciel</a:t>
            </a:r>
            <a:endParaRPr lang="en-GB" sz="1600" dirty="0">
              <a:latin typeface="Abadi" panose="020B0604020104020204" pitchFamily="34" charset="0"/>
            </a:endParaRPr>
          </a:p>
        </p:txBody>
      </p:sp>
      <p:pic>
        <p:nvPicPr>
          <p:cNvPr id="48" name="Graphique 47">
            <a:extLst>
              <a:ext uri="{FF2B5EF4-FFF2-40B4-BE49-F238E27FC236}">
                <a16:creationId xmlns:a16="http://schemas.microsoft.com/office/drawing/2014/main" id="{1FCEA477-5785-45F3-8BAF-D2561B4CA3F3}"/>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224536" y="5068338"/>
            <a:ext cx="447277" cy="447277"/>
          </a:xfrm>
          <a:prstGeom prst="rect">
            <a:avLst/>
          </a:prstGeom>
        </p:spPr>
      </p:pic>
      <p:sp>
        <p:nvSpPr>
          <p:cNvPr id="9" name="Rectangle 8">
            <a:extLst>
              <a:ext uri="{FF2B5EF4-FFF2-40B4-BE49-F238E27FC236}">
                <a16:creationId xmlns:a16="http://schemas.microsoft.com/office/drawing/2014/main" id="{EFCAD1D8-F04B-4574-A96B-B0EFFE862253}"/>
              </a:ext>
            </a:extLst>
          </p:cNvPr>
          <p:cNvSpPr/>
          <p:nvPr/>
        </p:nvSpPr>
        <p:spPr>
          <a:xfrm>
            <a:off x="6387899" y="4324261"/>
            <a:ext cx="829074" cy="400110"/>
          </a:xfrm>
          <a:prstGeom prst="rect">
            <a:avLst/>
          </a:prstGeom>
        </p:spPr>
        <p:txBody>
          <a:bodyPr wrap="none">
            <a:spAutoFit/>
          </a:bodyPr>
          <a:lstStyle/>
          <a:p>
            <a:pPr algn="ctr"/>
            <a:r>
              <a:rPr lang="en-GB" sz="2000" dirty="0" err="1">
                <a:solidFill>
                  <a:prstClr val="white"/>
                </a:solidFill>
                <a:latin typeface="Abadi" panose="020B0604020104020204" pitchFamily="34" charset="0"/>
              </a:rPr>
              <a:t>Calcul</a:t>
            </a:r>
            <a:endParaRPr lang="en-GB" sz="2000" dirty="0">
              <a:solidFill>
                <a:prstClr val="white"/>
              </a:solidFill>
              <a:latin typeface="Abadi" panose="020B0604020104020204" pitchFamily="34" charset="0"/>
            </a:endParaRPr>
          </a:p>
        </p:txBody>
      </p:sp>
      <p:sp>
        <p:nvSpPr>
          <p:cNvPr id="11" name="Rectangle 10">
            <a:extLst>
              <a:ext uri="{FF2B5EF4-FFF2-40B4-BE49-F238E27FC236}">
                <a16:creationId xmlns:a16="http://schemas.microsoft.com/office/drawing/2014/main" id="{EC27FF78-CEE1-4D45-B114-47D47D48F7DF}"/>
              </a:ext>
            </a:extLst>
          </p:cNvPr>
          <p:cNvSpPr/>
          <p:nvPr/>
        </p:nvSpPr>
        <p:spPr>
          <a:xfrm>
            <a:off x="7728408" y="4324261"/>
            <a:ext cx="1180131" cy="400110"/>
          </a:xfrm>
          <a:prstGeom prst="rect">
            <a:avLst/>
          </a:prstGeom>
        </p:spPr>
        <p:txBody>
          <a:bodyPr wrap="none">
            <a:spAutoFit/>
          </a:bodyPr>
          <a:lstStyle/>
          <a:p>
            <a:pPr algn="ctr"/>
            <a:r>
              <a:rPr lang="en-GB" sz="2000" dirty="0">
                <a:solidFill>
                  <a:prstClr val="white"/>
                </a:solidFill>
                <a:latin typeface="Abadi" panose="020B0604020104020204" pitchFamily="34" charset="0"/>
              </a:rPr>
              <a:t>Stockage</a:t>
            </a:r>
          </a:p>
        </p:txBody>
      </p:sp>
      <p:sp>
        <p:nvSpPr>
          <p:cNvPr id="13" name="Rectangle 12">
            <a:extLst>
              <a:ext uri="{FF2B5EF4-FFF2-40B4-BE49-F238E27FC236}">
                <a16:creationId xmlns:a16="http://schemas.microsoft.com/office/drawing/2014/main" id="{0479A1F8-1D91-479E-AF22-410B1C8E6010}"/>
              </a:ext>
            </a:extLst>
          </p:cNvPr>
          <p:cNvSpPr/>
          <p:nvPr/>
        </p:nvSpPr>
        <p:spPr>
          <a:xfrm>
            <a:off x="9419974" y="4324261"/>
            <a:ext cx="962123" cy="400110"/>
          </a:xfrm>
          <a:prstGeom prst="rect">
            <a:avLst/>
          </a:prstGeom>
        </p:spPr>
        <p:txBody>
          <a:bodyPr wrap="none">
            <a:spAutoFit/>
          </a:bodyPr>
          <a:lstStyle/>
          <a:p>
            <a:pPr algn="ctr"/>
            <a:r>
              <a:rPr lang="en-GB" sz="2000" dirty="0" err="1">
                <a:solidFill>
                  <a:prstClr val="white"/>
                </a:solidFill>
                <a:latin typeface="Abadi" panose="020B0604020104020204" pitchFamily="34" charset="0"/>
              </a:rPr>
              <a:t>Réseau</a:t>
            </a:r>
            <a:endParaRPr lang="en-GB" sz="2000" dirty="0">
              <a:solidFill>
                <a:prstClr val="white"/>
              </a:solidFill>
              <a:latin typeface="Abadi" panose="020B0604020104020204" pitchFamily="34" charset="0"/>
            </a:endParaRPr>
          </a:p>
        </p:txBody>
      </p:sp>
      <p:sp>
        <p:nvSpPr>
          <p:cNvPr id="33" name="Espace réservé du numéro de diapositive 2">
            <a:extLst>
              <a:ext uri="{FF2B5EF4-FFF2-40B4-BE49-F238E27FC236}">
                <a16:creationId xmlns:a16="http://schemas.microsoft.com/office/drawing/2014/main" id="{E4AD519E-9F96-43B5-BBF9-C57D1F8D8D64}"/>
              </a:ext>
            </a:extLst>
          </p:cNvPr>
          <p:cNvSpPr>
            <a:spLocks noGrp="1"/>
          </p:cNvSpPr>
          <p:nvPr>
            <p:ph type="sldNum" sz="quarter" idx="12"/>
          </p:nvPr>
        </p:nvSpPr>
        <p:spPr>
          <a:xfrm>
            <a:off x="11193731" y="6356350"/>
            <a:ext cx="521017" cy="365125"/>
          </a:xfrm>
        </p:spPr>
        <p:txBody>
          <a:bodyPr/>
          <a:lstStyle/>
          <a:p>
            <a:fld id="{964486D4-D654-4480-BC70-181118A9BD87}" type="slidenum">
              <a:rPr lang="fr-FR" smtClean="0"/>
              <a:pPr/>
              <a:t>4</a:t>
            </a:fld>
            <a:endParaRPr lang="fr-FR" dirty="0"/>
          </a:p>
        </p:txBody>
      </p:sp>
      <p:sp>
        <p:nvSpPr>
          <p:cNvPr id="16" name="Espace réservé du pied de page 15">
            <a:extLst>
              <a:ext uri="{FF2B5EF4-FFF2-40B4-BE49-F238E27FC236}">
                <a16:creationId xmlns:a16="http://schemas.microsoft.com/office/drawing/2014/main" id="{3BD4C7BB-DAE4-4B1A-9146-1BEE56B23C2A}"/>
              </a:ext>
            </a:extLst>
          </p:cNvPr>
          <p:cNvSpPr>
            <a:spLocks noGrp="1"/>
          </p:cNvSpPr>
          <p:nvPr>
            <p:ph type="ftr" sz="quarter" idx="11"/>
          </p:nvPr>
        </p:nvSpPr>
        <p:spPr/>
        <p:txBody>
          <a:bodyPr/>
          <a:lstStyle/>
          <a:p>
            <a:r>
              <a:rPr lang="fr-FR" dirty="0"/>
              <a:t>Résultats annuels 2019-20</a:t>
            </a:r>
          </a:p>
        </p:txBody>
      </p:sp>
    </p:spTree>
    <p:extLst>
      <p:ext uri="{BB962C8B-B14F-4D97-AF65-F5344CB8AC3E}">
        <p14:creationId xmlns:p14="http://schemas.microsoft.com/office/powerpoint/2010/main" val="35216511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Connecteur droit 38">
            <a:extLst>
              <a:ext uri="{FF2B5EF4-FFF2-40B4-BE49-F238E27FC236}">
                <a16:creationId xmlns:a16="http://schemas.microsoft.com/office/drawing/2014/main" id="{8AF98E03-1E32-4122-B3E5-16BE5ED809F2}"/>
              </a:ext>
            </a:extLst>
          </p:cNvPr>
          <p:cNvCxnSpPr/>
          <p:nvPr/>
        </p:nvCxnSpPr>
        <p:spPr>
          <a:xfrm flipV="1">
            <a:off x="6322798" y="2490333"/>
            <a:ext cx="0" cy="371685"/>
          </a:xfrm>
          <a:prstGeom prst="line">
            <a:avLst/>
          </a:prstGeom>
          <a:ln w="28575">
            <a:solidFill>
              <a:srgbClr val="F07D00"/>
            </a:solidFill>
          </a:ln>
        </p:spPr>
        <p:style>
          <a:lnRef idx="1">
            <a:schemeClr val="accent1"/>
          </a:lnRef>
          <a:fillRef idx="0">
            <a:schemeClr val="accent1"/>
          </a:fillRef>
          <a:effectRef idx="0">
            <a:schemeClr val="accent1"/>
          </a:effectRef>
          <a:fontRef idx="minor">
            <a:schemeClr val="tx1"/>
          </a:fontRef>
        </p:style>
      </p:cxnSp>
      <p:sp>
        <p:nvSpPr>
          <p:cNvPr id="4" name="Titre 3">
            <a:extLst>
              <a:ext uri="{FF2B5EF4-FFF2-40B4-BE49-F238E27FC236}">
                <a16:creationId xmlns:a16="http://schemas.microsoft.com/office/drawing/2014/main" id="{283DA082-B487-4701-B6C6-3F4848083AC5}"/>
              </a:ext>
            </a:extLst>
          </p:cNvPr>
          <p:cNvSpPr>
            <a:spLocks noGrp="1"/>
          </p:cNvSpPr>
          <p:nvPr>
            <p:ph type="title"/>
          </p:nvPr>
        </p:nvSpPr>
        <p:spPr>
          <a:xfrm>
            <a:off x="496957" y="365126"/>
            <a:ext cx="10856843" cy="654050"/>
          </a:xfrm>
        </p:spPr>
        <p:txBody>
          <a:bodyPr/>
          <a:lstStyle/>
          <a:p>
            <a:r>
              <a:rPr lang="en-GB" dirty="0" err="1"/>
              <a:t>L’innovation</a:t>
            </a:r>
            <a:r>
              <a:rPr lang="en-GB" dirty="0"/>
              <a:t> au </a:t>
            </a:r>
            <a:r>
              <a:rPr lang="en-GB" dirty="0" err="1"/>
              <a:t>coeur</a:t>
            </a:r>
            <a:r>
              <a:rPr lang="en-GB" dirty="0"/>
              <a:t> de </a:t>
            </a:r>
            <a:r>
              <a:rPr lang="en-GB" dirty="0" err="1"/>
              <a:t>notre</a:t>
            </a:r>
            <a:r>
              <a:rPr lang="en-GB" dirty="0"/>
              <a:t> ADN</a:t>
            </a:r>
          </a:p>
        </p:txBody>
      </p:sp>
      <p:sp>
        <p:nvSpPr>
          <p:cNvPr id="3" name="Espace réservé du numéro de diapositive 2">
            <a:extLst>
              <a:ext uri="{FF2B5EF4-FFF2-40B4-BE49-F238E27FC236}">
                <a16:creationId xmlns:a16="http://schemas.microsoft.com/office/drawing/2014/main" id="{7DE65BE8-2427-42EA-BBCC-74DBB57AA0E9}"/>
              </a:ext>
            </a:extLst>
          </p:cNvPr>
          <p:cNvSpPr>
            <a:spLocks noGrp="1"/>
          </p:cNvSpPr>
          <p:nvPr>
            <p:ph type="sldNum" sz="quarter" idx="12"/>
          </p:nvPr>
        </p:nvSpPr>
        <p:spPr>
          <a:xfrm>
            <a:off x="11207048" y="6356350"/>
            <a:ext cx="521017" cy="365125"/>
          </a:xfrm>
        </p:spPr>
        <p:txBody>
          <a:bodyPr/>
          <a:lstStyle/>
          <a:p>
            <a:fld id="{964486D4-D654-4480-BC70-181118A9BD87}" type="slidenum">
              <a:rPr lang="fr-FR" smtClean="0"/>
              <a:pPr/>
              <a:t>5</a:t>
            </a:fld>
            <a:endParaRPr lang="fr-FR" dirty="0"/>
          </a:p>
        </p:txBody>
      </p:sp>
      <p:sp>
        <p:nvSpPr>
          <p:cNvPr id="73" name="Rectangle : coins arrondis 72">
            <a:extLst>
              <a:ext uri="{FF2B5EF4-FFF2-40B4-BE49-F238E27FC236}">
                <a16:creationId xmlns:a16="http://schemas.microsoft.com/office/drawing/2014/main" id="{C4CC18C8-9107-41E0-970D-FC3B3E092CED}"/>
              </a:ext>
            </a:extLst>
          </p:cNvPr>
          <p:cNvSpPr/>
          <p:nvPr/>
        </p:nvSpPr>
        <p:spPr>
          <a:xfrm>
            <a:off x="160260" y="2833323"/>
            <a:ext cx="1548398" cy="1922140"/>
          </a:xfrm>
          <a:prstGeom prst="roundRect">
            <a:avLst>
              <a:gd name="adj" fmla="val 10851"/>
            </a:avLst>
          </a:prstGeom>
          <a:solidFill>
            <a:schemeClr val="bg1">
              <a:lumMod val="95000"/>
            </a:schemeClr>
          </a:solidFill>
        </p:spPr>
        <p:txBody>
          <a:bodyPr wrap="square" anchor="t">
            <a:noAutofit/>
          </a:bodyPr>
          <a:lstStyle/>
          <a:p>
            <a:pPr algn="ctr"/>
            <a:r>
              <a:rPr lang="en-GB" dirty="0">
                <a:solidFill>
                  <a:srgbClr val="494948"/>
                </a:solidFill>
                <a:latin typeface="Abadi" panose="020B0604020104020204" pitchFamily="34" charset="0"/>
                <a:ea typeface="+mj-ea"/>
                <a:cs typeface="+mj-cs"/>
              </a:rPr>
              <a:t>2014</a:t>
            </a:r>
          </a:p>
        </p:txBody>
      </p:sp>
      <p:cxnSp>
        <p:nvCxnSpPr>
          <p:cNvPr id="74" name="Connecteur droit 73">
            <a:extLst>
              <a:ext uri="{FF2B5EF4-FFF2-40B4-BE49-F238E27FC236}">
                <a16:creationId xmlns:a16="http://schemas.microsoft.com/office/drawing/2014/main" id="{F4ACD4CB-AB77-4217-9BAD-222113CD8CCD}"/>
              </a:ext>
            </a:extLst>
          </p:cNvPr>
          <p:cNvCxnSpPr>
            <a:cxnSpLocks/>
          </p:cNvCxnSpPr>
          <p:nvPr/>
        </p:nvCxnSpPr>
        <p:spPr>
          <a:xfrm>
            <a:off x="-8709" y="2499396"/>
            <a:ext cx="12198431" cy="0"/>
          </a:xfrm>
          <a:prstGeom prst="line">
            <a:avLst/>
          </a:prstGeom>
          <a:ln w="28575">
            <a:solidFill>
              <a:srgbClr val="F07D00"/>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B756A7C5-B075-4C09-AF71-561AEA766BDA}"/>
              </a:ext>
            </a:extLst>
          </p:cNvPr>
          <p:cNvSpPr/>
          <p:nvPr/>
        </p:nvSpPr>
        <p:spPr>
          <a:xfrm>
            <a:off x="186137" y="1529263"/>
            <a:ext cx="1366790" cy="638805"/>
          </a:xfrm>
          <a:prstGeom prst="rect">
            <a:avLst/>
          </a:prstGeom>
        </p:spPr>
        <p:txBody>
          <a:bodyPr wrap="square">
            <a:noAutofit/>
          </a:bodyPr>
          <a:lstStyle/>
          <a:p>
            <a:r>
              <a:rPr lang="en-GB" sz="2000" dirty="0">
                <a:solidFill>
                  <a:srgbClr val="F07D00"/>
                </a:solidFill>
                <a:latin typeface="Abadi" panose="020B0604020104020204" pitchFamily="34" charset="0"/>
              </a:rPr>
              <a:t>HEXAPHI</a:t>
            </a:r>
            <a:r>
              <a:rPr lang="en-GB" sz="1100" dirty="0">
                <a:solidFill>
                  <a:srgbClr val="4A4A49"/>
                </a:solidFill>
                <a:latin typeface="Abadi" panose="020B0604020104020204" pitchFamily="34" charset="0"/>
              </a:rPr>
              <a:t> </a:t>
            </a:r>
            <a:br>
              <a:rPr lang="en-GB" sz="1100" dirty="0">
                <a:solidFill>
                  <a:srgbClr val="4A4A49"/>
                </a:solidFill>
                <a:latin typeface="Abadi" panose="020B0604020104020204" pitchFamily="34" charset="0"/>
              </a:rPr>
            </a:br>
            <a:r>
              <a:rPr lang="en-GB" sz="1100" dirty="0">
                <a:solidFill>
                  <a:srgbClr val="4A4A49"/>
                </a:solidFill>
                <a:latin typeface="Abadi" panose="020B0604020104020204" pitchFamily="34" charset="0"/>
              </a:rPr>
              <a:t>ultra </a:t>
            </a:r>
            <a:r>
              <a:rPr lang="en-GB" sz="1100" dirty="0" err="1">
                <a:solidFill>
                  <a:srgbClr val="4A4A49"/>
                </a:solidFill>
                <a:latin typeface="Abadi" panose="020B0604020104020204" pitchFamily="34" charset="0"/>
              </a:rPr>
              <a:t>densité</a:t>
            </a:r>
            <a:r>
              <a:rPr lang="en-GB" sz="1100" dirty="0">
                <a:solidFill>
                  <a:srgbClr val="4A4A49"/>
                </a:solidFill>
                <a:latin typeface="Abadi" panose="020B0604020104020204" pitchFamily="34" charset="0"/>
              </a:rPr>
              <a:t> et</a:t>
            </a:r>
          </a:p>
          <a:p>
            <a:r>
              <a:rPr lang="en-GB" sz="1100" dirty="0" err="1">
                <a:solidFill>
                  <a:srgbClr val="4A4A49"/>
                </a:solidFill>
                <a:latin typeface="Abadi" panose="020B0604020104020204" pitchFamily="34" charset="0"/>
              </a:rPr>
              <a:t>rapidité</a:t>
            </a:r>
            <a:r>
              <a:rPr lang="en-GB" sz="1100" dirty="0">
                <a:solidFill>
                  <a:srgbClr val="4A4A49"/>
                </a:solidFill>
                <a:latin typeface="Abadi" panose="020B0604020104020204" pitchFamily="34" charset="0"/>
              </a:rPr>
              <a:t>		</a:t>
            </a:r>
          </a:p>
          <a:p>
            <a:endParaRPr lang="fr-FR" sz="1100" dirty="0">
              <a:solidFill>
                <a:srgbClr val="4A4A49"/>
              </a:solidFill>
              <a:latin typeface="Abadi" panose="020B0604020104020204" pitchFamily="34" charset="0"/>
            </a:endParaRPr>
          </a:p>
        </p:txBody>
      </p:sp>
      <p:pic>
        <p:nvPicPr>
          <p:cNvPr id="76" name="Image 75">
            <a:extLst>
              <a:ext uri="{FF2B5EF4-FFF2-40B4-BE49-F238E27FC236}">
                <a16:creationId xmlns:a16="http://schemas.microsoft.com/office/drawing/2014/main" id="{05F02ADB-E3C7-466B-9BF7-F340D2A191C8}"/>
              </a:ext>
            </a:extLst>
          </p:cNvPr>
          <p:cNvPicPr>
            <a:picLocks noChangeAspect="1"/>
          </p:cNvPicPr>
          <p:nvPr/>
        </p:nvPicPr>
        <p:blipFill rotWithShape="1">
          <a:blip r:embed="rId3" cstate="screen">
            <a:clrChange>
              <a:clrFrom>
                <a:srgbClr val="FFFFFF"/>
              </a:clrFrom>
              <a:clrTo>
                <a:srgbClr val="FFFFFF">
                  <a:alpha val="0"/>
                </a:srgbClr>
              </a:clrTo>
            </a:clrChange>
            <a:extLst>
              <a:ext uri="{28A0092B-C50C-407E-A947-70E740481C1C}">
                <a14:useLocalDpi xmlns:a14="http://schemas.microsoft.com/office/drawing/2010/main" val="0"/>
              </a:ext>
            </a:extLst>
          </a:blip>
          <a:srcRect b="-9930"/>
          <a:stretch/>
        </p:blipFill>
        <p:spPr>
          <a:xfrm>
            <a:off x="257853" y="3641674"/>
            <a:ext cx="1295074" cy="725551"/>
          </a:xfrm>
          <a:prstGeom prst="rect">
            <a:avLst/>
          </a:prstGeom>
        </p:spPr>
      </p:pic>
      <p:cxnSp>
        <p:nvCxnSpPr>
          <p:cNvPr id="5" name="Connecteur droit 4">
            <a:extLst>
              <a:ext uri="{FF2B5EF4-FFF2-40B4-BE49-F238E27FC236}">
                <a16:creationId xmlns:a16="http://schemas.microsoft.com/office/drawing/2014/main" id="{AE6024B1-DA32-4BD2-8199-E2FB89AE8B08}"/>
              </a:ext>
            </a:extLst>
          </p:cNvPr>
          <p:cNvCxnSpPr/>
          <p:nvPr/>
        </p:nvCxnSpPr>
        <p:spPr>
          <a:xfrm flipV="1">
            <a:off x="496957" y="2490334"/>
            <a:ext cx="0" cy="371685"/>
          </a:xfrm>
          <a:prstGeom prst="line">
            <a:avLst/>
          </a:prstGeom>
          <a:ln w="28575">
            <a:solidFill>
              <a:srgbClr val="F07D00"/>
            </a:solidFill>
          </a:ln>
        </p:spPr>
        <p:style>
          <a:lnRef idx="1">
            <a:schemeClr val="accent1"/>
          </a:lnRef>
          <a:fillRef idx="0">
            <a:schemeClr val="accent1"/>
          </a:fillRef>
          <a:effectRef idx="0">
            <a:schemeClr val="accent1"/>
          </a:effectRef>
          <a:fontRef idx="minor">
            <a:schemeClr val="tx1"/>
          </a:fontRef>
        </p:style>
      </p:cxnSp>
      <p:sp>
        <p:nvSpPr>
          <p:cNvPr id="77" name="Rectangle : coins arrondis 76">
            <a:extLst>
              <a:ext uri="{FF2B5EF4-FFF2-40B4-BE49-F238E27FC236}">
                <a16:creationId xmlns:a16="http://schemas.microsoft.com/office/drawing/2014/main" id="{02BC2888-4CEE-4128-9FDC-D8F2BD6ABFD4}"/>
              </a:ext>
            </a:extLst>
          </p:cNvPr>
          <p:cNvSpPr/>
          <p:nvPr/>
        </p:nvSpPr>
        <p:spPr>
          <a:xfrm>
            <a:off x="1986949" y="2835572"/>
            <a:ext cx="1548000" cy="2594265"/>
          </a:xfrm>
          <a:prstGeom prst="roundRect">
            <a:avLst>
              <a:gd name="adj" fmla="val 10851"/>
            </a:avLst>
          </a:prstGeom>
          <a:solidFill>
            <a:schemeClr val="bg1">
              <a:lumMod val="95000"/>
            </a:schemeClr>
          </a:solidFill>
        </p:spPr>
        <p:txBody>
          <a:bodyPr wrap="square" anchor="t">
            <a:noAutofit/>
          </a:bodyPr>
          <a:lstStyle/>
          <a:p>
            <a:pPr algn="ctr"/>
            <a:r>
              <a:rPr lang="en-GB" dirty="0">
                <a:solidFill>
                  <a:srgbClr val="494948"/>
                </a:solidFill>
                <a:latin typeface="Abadi" panose="020B0604020104020204" pitchFamily="34" charset="0"/>
                <a:ea typeface="+mj-ea"/>
                <a:cs typeface="+mj-cs"/>
              </a:rPr>
              <a:t>2015</a:t>
            </a:r>
          </a:p>
        </p:txBody>
      </p:sp>
      <p:pic>
        <p:nvPicPr>
          <p:cNvPr id="78" name="Image 77">
            <a:extLst>
              <a:ext uri="{FF2B5EF4-FFF2-40B4-BE49-F238E27FC236}">
                <a16:creationId xmlns:a16="http://schemas.microsoft.com/office/drawing/2014/main" id="{C611D1CF-1B2B-499F-B8FE-8A0E612E2366}"/>
              </a:ext>
            </a:extLst>
          </p:cNvPr>
          <p:cNvPicPr>
            <a:picLocks noChangeAspect="1"/>
          </p:cNvPicPr>
          <p:nvPr/>
        </p:nvPicPr>
        <p:blipFill rotWithShape="1">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2120143" y="3569043"/>
            <a:ext cx="1281612" cy="896350"/>
          </a:xfrm>
          <a:prstGeom prst="rect">
            <a:avLst/>
          </a:prstGeom>
        </p:spPr>
      </p:pic>
      <p:sp>
        <p:nvSpPr>
          <p:cNvPr id="84" name="Titre 1">
            <a:extLst>
              <a:ext uri="{FF2B5EF4-FFF2-40B4-BE49-F238E27FC236}">
                <a16:creationId xmlns:a16="http://schemas.microsoft.com/office/drawing/2014/main" id="{CB39DE0E-705A-4504-9AF3-AADEDBE8F131}"/>
              </a:ext>
            </a:extLst>
          </p:cNvPr>
          <p:cNvSpPr txBox="1">
            <a:spLocks/>
          </p:cNvSpPr>
          <p:nvPr/>
        </p:nvSpPr>
        <p:spPr>
          <a:xfrm>
            <a:off x="1939994" y="1529263"/>
            <a:ext cx="1641911" cy="656359"/>
          </a:xfrm>
          <a:prstGeom prst="rect">
            <a:avLst/>
          </a:prstGeom>
        </p:spPr>
        <p:txBody>
          <a:bodyPr wrap="square">
            <a:noAutofit/>
          </a:bodyPr>
          <a:lstStyle>
            <a:defPPr>
              <a:defRPr lang="fr-FR"/>
            </a:defPPr>
            <a:lvl1pPr algn="ctr">
              <a:defRPr sz="1400">
                <a:solidFill>
                  <a:srgbClr val="4A4A49"/>
                </a:solidFill>
                <a:latin typeface="Abadi" panose="020B0604020104020204" pitchFamily="34" charset="0"/>
              </a:defRPr>
            </a:lvl1pPr>
          </a:lstStyle>
          <a:p>
            <a:pPr algn="l"/>
            <a:r>
              <a:rPr lang="en-GB" sz="2000" dirty="0">
                <a:solidFill>
                  <a:srgbClr val="F07D00"/>
                </a:solidFill>
              </a:rPr>
              <a:t>OpenBLADE</a:t>
            </a:r>
            <a:r>
              <a:rPr lang="en-GB" sz="1100" dirty="0"/>
              <a:t> </a:t>
            </a:r>
            <a:br>
              <a:rPr lang="en-GB" sz="1100" dirty="0"/>
            </a:br>
            <a:r>
              <a:rPr lang="fr-FR" sz="1100" dirty="0" err="1"/>
              <a:t>modulabilité</a:t>
            </a:r>
            <a:r>
              <a:rPr lang="en-GB" sz="1100" dirty="0"/>
              <a:t> et </a:t>
            </a:r>
          </a:p>
          <a:p>
            <a:pPr algn="l"/>
            <a:r>
              <a:rPr lang="en-GB" sz="1100" dirty="0"/>
              <a:t>optimisation</a:t>
            </a:r>
          </a:p>
        </p:txBody>
      </p:sp>
      <p:pic>
        <p:nvPicPr>
          <p:cNvPr id="85" name="Image 84">
            <a:extLst>
              <a:ext uri="{FF2B5EF4-FFF2-40B4-BE49-F238E27FC236}">
                <a16:creationId xmlns:a16="http://schemas.microsoft.com/office/drawing/2014/main" id="{F9580175-D735-49B5-AD29-EE7AA8D87E3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21065" y="4734319"/>
            <a:ext cx="879768" cy="360705"/>
          </a:xfrm>
          <a:prstGeom prst="rect">
            <a:avLst/>
          </a:prstGeom>
        </p:spPr>
      </p:pic>
      <p:cxnSp>
        <p:nvCxnSpPr>
          <p:cNvPr id="35" name="Connecteur droit 34">
            <a:extLst>
              <a:ext uri="{FF2B5EF4-FFF2-40B4-BE49-F238E27FC236}">
                <a16:creationId xmlns:a16="http://schemas.microsoft.com/office/drawing/2014/main" id="{093C3D05-4218-4EA4-BE76-194A7F69E667}"/>
              </a:ext>
            </a:extLst>
          </p:cNvPr>
          <p:cNvCxnSpPr>
            <a:cxnSpLocks/>
          </p:cNvCxnSpPr>
          <p:nvPr/>
        </p:nvCxnSpPr>
        <p:spPr>
          <a:xfrm flipV="1">
            <a:off x="2402730" y="2502579"/>
            <a:ext cx="0" cy="371685"/>
          </a:xfrm>
          <a:prstGeom prst="line">
            <a:avLst/>
          </a:prstGeom>
          <a:ln w="28575">
            <a:solidFill>
              <a:srgbClr val="F07D00"/>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C5B4BB9E-3363-4AF3-BF6A-24BB3D4152C0}"/>
              </a:ext>
            </a:extLst>
          </p:cNvPr>
          <p:cNvCxnSpPr>
            <a:cxnSpLocks/>
          </p:cNvCxnSpPr>
          <p:nvPr/>
        </p:nvCxnSpPr>
        <p:spPr>
          <a:xfrm flipV="1">
            <a:off x="8267667" y="2490334"/>
            <a:ext cx="0" cy="371685"/>
          </a:xfrm>
          <a:prstGeom prst="line">
            <a:avLst/>
          </a:prstGeom>
          <a:ln w="28575">
            <a:solidFill>
              <a:srgbClr val="F07D00"/>
            </a:solidFill>
          </a:ln>
        </p:spPr>
        <p:style>
          <a:lnRef idx="1">
            <a:schemeClr val="accent1"/>
          </a:lnRef>
          <a:fillRef idx="0">
            <a:schemeClr val="accent1"/>
          </a:fillRef>
          <a:effectRef idx="0">
            <a:schemeClr val="accent1"/>
          </a:effectRef>
          <a:fontRef idx="minor">
            <a:schemeClr val="tx1"/>
          </a:fontRef>
        </p:style>
      </p:cxnSp>
      <p:sp>
        <p:nvSpPr>
          <p:cNvPr id="101" name="Rectangle : coins arrondis 100">
            <a:extLst>
              <a:ext uri="{FF2B5EF4-FFF2-40B4-BE49-F238E27FC236}">
                <a16:creationId xmlns:a16="http://schemas.microsoft.com/office/drawing/2014/main" id="{407B62EA-0780-4E4E-BB79-1EE92C7F7965}"/>
              </a:ext>
            </a:extLst>
          </p:cNvPr>
          <p:cNvSpPr/>
          <p:nvPr/>
        </p:nvSpPr>
        <p:spPr>
          <a:xfrm>
            <a:off x="7954138" y="2813685"/>
            <a:ext cx="1548000" cy="1925501"/>
          </a:xfrm>
          <a:prstGeom prst="roundRect">
            <a:avLst>
              <a:gd name="adj" fmla="val 10851"/>
            </a:avLst>
          </a:prstGeom>
          <a:solidFill>
            <a:schemeClr val="bg1">
              <a:lumMod val="95000"/>
            </a:schemeClr>
          </a:solidFill>
        </p:spPr>
        <p:txBody>
          <a:bodyPr wrap="square" anchor="t">
            <a:noAutofit/>
          </a:bodyPr>
          <a:lstStyle/>
          <a:p>
            <a:pPr algn="ctr"/>
            <a:r>
              <a:rPr lang="en-GB" dirty="0">
                <a:solidFill>
                  <a:srgbClr val="494948"/>
                </a:solidFill>
                <a:latin typeface="Abadi" panose="020B0604020104020204" pitchFamily="34" charset="0"/>
                <a:ea typeface="+mj-ea"/>
                <a:cs typeface="+mj-cs"/>
              </a:rPr>
              <a:t>2019/2020</a:t>
            </a:r>
          </a:p>
        </p:txBody>
      </p:sp>
      <p:sp>
        <p:nvSpPr>
          <p:cNvPr id="104" name="Titre 1">
            <a:extLst>
              <a:ext uri="{FF2B5EF4-FFF2-40B4-BE49-F238E27FC236}">
                <a16:creationId xmlns:a16="http://schemas.microsoft.com/office/drawing/2014/main" id="{D96E8074-E9C8-4487-9E5C-5A5CE1853907}"/>
              </a:ext>
            </a:extLst>
          </p:cNvPr>
          <p:cNvSpPr txBox="1">
            <a:spLocks/>
          </p:cNvSpPr>
          <p:nvPr/>
        </p:nvSpPr>
        <p:spPr>
          <a:xfrm>
            <a:off x="7657359" y="4925104"/>
            <a:ext cx="2141559" cy="329070"/>
          </a:xfrm>
          <a:prstGeom prst="rect">
            <a:avLst/>
          </a:prstGeom>
        </p:spPr>
        <p:txBody>
          <a:bodyPr vert="horz" lIns="91440" tIns="45720" rIns="91440" bIns="45720" rtlCol="0" anchor="ctr">
            <a:noAutofit/>
          </a:bodyPr>
          <a:lstStyle>
            <a:defPPr>
              <a:defRPr lang="fr-FR"/>
            </a:defPPr>
            <a:lvl1pPr algn="ctr">
              <a:lnSpc>
                <a:spcPct val="90000"/>
              </a:lnSpc>
              <a:spcBef>
                <a:spcPct val="0"/>
              </a:spcBef>
              <a:buNone/>
              <a:defRPr>
                <a:solidFill>
                  <a:srgbClr val="4A4A49"/>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20000"/>
              </a:lnSpc>
            </a:pPr>
            <a:r>
              <a:rPr lang="en-GB" sz="1100" dirty="0">
                <a:solidFill>
                  <a:srgbClr val="59B24F"/>
                </a:solidFill>
                <a:latin typeface="Abadi" panose="020B0604020104020204" pitchFamily="34" charset="0"/>
                <a:ea typeface="+mn-ea"/>
                <a:cs typeface="+mn-cs"/>
              </a:rPr>
              <a:t>RECYCLAGE</a:t>
            </a:r>
          </a:p>
          <a:p>
            <a:pPr>
              <a:lnSpc>
                <a:spcPct val="120000"/>
              </a:lnSpc>
            </a:pPr>
            <a:r>
              <a:rPr lang="en-GB" sz="1100" dirty="0">
                <a:solidFill>
                  <a:srgbClr val="59B24F"/>
                </a:solidFill>
                <a:latin typeface="Abadi" panose="020B0604020104020204" pitchFamily="34" charset="0"/>
                <a:ea typeface="+mn-ea"/>
                <a:cs typeface="+mn-cs"/>
              </a:rPr>
              <a:t> ENERGETIQUE </a:t>
            </a:r>
          </a:p>
          <a:p>
            <a:pPr>
              <a:lnSpc>
                <a:spcPct val="120000"/>
              </a:lnSpc>
            </a:pPr>
            <a:r>
              <a:rPr lang="en-GB" sz="1100" dirty="0">
                <a:solidFill>
                  <a:srgbClr val="59B24F"/>
                </a:solidFill>
                <a:latin typeface="Abadi" panose="020B0604020104020204" pitchFamily="34" charset="0"/>
                <a:ea typeface="+mn-ea"/>
                <a:cs typeface="+mn-cs"/>
              </a:rPr>
              <a:t>(</a:t>
            </a:r>
            <a:r>
              <a:rPr lang="en-GB" sz="1100" dirty="0" err="1">
                <a:solidFill>
                  <a:srgbClr val="59B24F"/>
                </a:solidFill>
                <a:latin typeface="Abadi" panose="020B0604020104020204" pitchFamily="34" charset="0"/>
                <a:ea typeface="+mn-ea"/>
                <a:cs typeface="+mn-cs"/>
              </a:rPr>
              <a:t>Réutilisation</a:t>
            </a:r>
            <a:r>
              <a:rPr lang="en-GB" sz="1100" dirty="0">
                <a:solidFill>
                  <a:srgbClr val="59B24F"/>
                </a:solidFill>
                <a:latin typeface="Abadi" panose="020B0604020104020204" pitchFamily="34" charset="0"/>
                <a:ea typeface="+mn-ea"/>
                <a:cs typeface="+mn-cs"/>
              </a:rPr>
              <a:t> de la </a:t>
            </a:r>
            <a:r>
              <a:rPr lang="en-GB" sz="1100" dirty="0" err="1">
                <a:solidFill>
                  <a:srgbClr val="59B24F"/>
                </a:solidFill>
                <a:latin typeface="Abadi" panose="020B0604020104020204" pitchFamily="34" charset="0"/>
                <a:ea typeface="+mn-ea"/>
                <a:cs typeface="+mn-cs"/>
              </a:rPr>
              <a:t>chaleur</a:t>
            </a:r>
            <a:r>
              <a:rPr lang="en-GB" sz="1100" dirty="0">
                <a:solidFill>
                  <a:srgbClr val="59B24F"/>
                </a:solidFill>
                <a:latin typeface="Abadi" panose="020B0604020104020204" pitchFamily="34" charset="0"/>
                <a:ea typeface="+mn-ea"/>
                <a:cs typeface="+mn-cs"/>
              </a:rPr>
              <a:t>)</a:t>
            </a:r>
          </a:p>
        </p:txBody>
      </p:sp>
      <p:pic>
        <p:nvPicPr>
          <p:cNvPr id="9" name="Image 8">
            <a:extLst>
              <a:ext uri="{FF2B5EF4-FFF2-40B4-BE49-F238E27FC236}">
                <a16:creationId xmlns:a16="http://schemas.microsoft.com/office/drawing/2014/main" id="{94637735-4DD0-4CD8-A050-B5251543694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8205" y="3544300"/>
            <a:ext cx="639867" cy="959331"/>
          </a:xfrm>
          <a:prstGeom prst="rect">
            <a:avLst/>
          </a:prstGeom>
        </p:spPr>
      </p:pic>
      <p:pic>
        <p:nvPicPr>
          <p:cNvPr id="52" name="Graphique 51">
            <a:extLst>
              <a:ext uri="{FF2B5EF4-FFF2-40B4-BE49-F238E27FC236}">
                <a16:creationId xmlns:a16="http://schemas.microsoft.com/office/drawing/2014/main" id="{813AC5F5-F6E2-42DE-89E7-1E5DE5B77518}"/>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448830" y="5525954"/>
            <a:ext cx="558615" cy="558615"/>
          </a:xfrm>
          <a:prstGeom prst="rect">
            <a:avLst/>
          </a:prstGeom>
        </p:spPr>
      </p:pic>
      <p:sp>
        <p:nvSpPr>
          <p:cNvPr id="2" name="Espace réservé du pied de page 1">
            <a:extLst>
              <a:ext uri="{FF2B5EF4-FFF2-40B4-BE49-F238E27FC236}">
                <a16:creationId xmlns:a16="http://schemas.microsoft.com/office/drawing/2014/main" id="{8CC177DD-7269-4B2F-A01D-A12589DBAAFA}"/>
              </a:ext>
            </a:extLst>
          </p:cNvPr>
          <p:cNvSpPr>
            <a:spLocks noGrp="1"/>
          </p:cNvSpPr>
          <p:nvPr>
            <p:ph type="ftr" sz="quarter" idx="11"/>
          </p:nvPr>
        </p:nvSpPr>
        <p:spPr/>
        <p:txBody>
          <a:bodyPr/>
          <a:lstStyle/>
          <a:p>
            <a:r>
              <a:rPr lang="fr-FR" dirty="0"/>
              <a:t>Résultats annuels 2019-20</a:t>
            </a:r>
          </a:p>
        </p:txBody>
      </p:sp>
      <p:sp>
        <p:nvSpPr>
          <p:cNvPr id="66" name="Rectangle 65">
            <a:extLst>
              <a:ext uri="{FF2B5EF4-FFF2-40B4-BE49-F238E27FC236}">
                <a16:creationId xmlns:a16="http://schemas.microsoft.com/office/drawing/2014/main" id="{404A0A6B-DC3D-4429-9E29-A1ED77DDB22E}"/>
              </a:ext>
            </a:extLst>
          </p:cNvPr>
          <p:cNvSpPr/>
          <p:nvPr/>
        </p:nvSpPr>
        <p:spPr>
          <a:xfrm>
            <a:off x="3637011" y="4815447"/>
            <a:ext cx="2108028" cy="769441"/>
          </a:xfrm>
          <a:prstGeom prst="rect">
            <a:avLst/>
          </a:prstGeom>
        </p:spPr>
        <p:txBody>
          <a:bodyPr wrap="square">
            <a:spAutoFit/>
          </a:bodyPr>
          <a:lstStyle/>
          <a:p>
            <a:pPr lvl="0" algn="ctr"/>
            <a:r>
              <a:rPr lang="fr-FR" sz="1100" dirty="0">
                <a:solidFill>
                  <a:srgbClr val="59B24F"/>
                </a:solidFill>
                <a:latin typeface="Abadi" panose="020B0604020104020204" pitchFamily="34" charset="0"/>
              </a:rPr>
              <a:t>Consommation d'énergie</a:t>
            </a:r>
          </a:p>
          <a:p>
            <a:pPr lvl="0" algn="ctr"/>
            <a:r>
              <a:rPr lang="fr-FR" sz="1100" dirty="0">
                <a:solidFill>
                  <a:srgbClr val="59B24F"/>
                </a:solidFill>
                <a:latin typeface="Abadi" panose="020B0604020104020204" pitchFamily="34" charset="0"/>
              </a:rPr>
              <a:t>du serveur </a:t>
            </a:r>
          </a:p>
          <a:p>
            <a:pPr lvl="0" algn="ctr"/>
            <a:r>
              <a:rPr lang="fr-FR" sz="1100" dirty="0">
                <a:solidFill>
                  <a:srgbClr val="59B24F"/>
                </a:solidFill>
                <a:latin typeface="Abadi" panose="020B0604020104020204" pitchFamily="34" charset="0"/>
              </a:rPr>
              <a:t>réduite de 23%
</a:t>
            </a:r>
            <a:endParaRPr lang="en-GB" sz="1100" dirty="0">
              <a:solidFill>
                <a:srgbClr val="59B24F"/>
              </a:solidFill>
              <a:latin typeface="Abadi" panose="020B0604020104020204" pitchFamily="34" charset="0"/>
            </a:endParaRPr>
          </a:p>
        </p:txBody>
      </p:sp>
      <p:sp>
        <p:nvSpPr>
          <p:cNvPr id="79" name="Rectangle : coins arrondis 78">
            <a:extLst>
              <a:ext uri="{FF2B5EF4-FFF2-40B4-BE49-F238E27FC236}">
                <a16:creationId xmlns:a16="http://schemas.microsoft.com/office/drawing/2014/main" id="{7302AD13-0971-476C-A138-B0A3A7BB492B}"/>
              </a:ext>
            </a:extLst>
          </p:cNvPr>
          <p:cNvSpPr/>
          <p:nvPr/>
        </p:nvSpPr>
        <p:spPr>
          <a:xfrm>
            <a:off x="3917025" y="2840017"/>
            <a:ext cx="1548000" cy="1906188"/>
          </a:xfrm>
          <a:prstGeom prst="roundRect">
            <a:avLst>
              <a:gd name="adj" fmla="val 10851"/>
            </a:avLst>
          </a:prstGeom>
          <a:solidFill>
            <a:schemeClr val="bg1">
              <a:lumMod val="95000"/>
            </a:schemeClr>
          </a:solidFill>
        </p:spPr>
        <p:txBody>
          <a:bodyPr wrap="square" anchor="ctr">
            <a:noAutofit/>
          </a:bodyPr>
          <a:lstStyle/>
          <a:p>
            <a:endParaRPr lang="fr-FR" sz="1600" dirty="0">
              <a:solidFill>
                <a:srgbClr val="494948"/>
              </a:solidFill>
              <a:latin typeface="Abadi" panose="020B0604020104020204" pitchFamily="34" charset="0"/>
              <a:ea typeface="+mj-ea"/>
              <a:cs typeface="+mj-cs"/>
            </a:endParaRPr>
          </a:p>
          <a:p>
            <a:endParaRPr lang="fr-FR" sz="1600" dirty="0">
              <a:solidFill>
                <a:srgbClr val="494948"/>
              </a:solidFill>
              <a:latin typeface="Abadi" panose="020B0604020104020204" pitchFamily="34" charset="0"/>
              <a:ea typeface="+mj-ea"/>
              <a:cs typeface="+mj-cs"/>
            </a:endParaRPr>
          </a:p>
          <a:p>
            <a:endParaRPr lang="fr-FR" sz="1600" dirty="0">
              <a:solidFill>
                <a:srgbClr val="494948"/>
              </a:solidFill>
              <a:latin typeface="Abadi" panose="020B0604020104020204" pitchFamily="34" charset="0"/>
              <a:ea typeface="+mj-ea"/>
              <a:cs typeface="+mj-cs"/>
            </a:endParaRPr>
          </a:p>
        </p:txBody>
      </p:sp>
      <p:pic>
        <p:nvPicPr>
          <p:cNvPr id="80" name="Image 79" descr="Une image contenant capture d’écran&#10;&#10;Description générée automatiquement">
            <a:extLst>
              <a:ext uri="{FF2B5EF4-FFF2-40B4-BE49-F238E27FC236}">
                <a16:creationId xmlns:a16="http://schemas.microsoft.com/office/drawing/2014/main" id="{7238BB70-E72F-4478-9F8E-FEE919398CA2}"/>
              </a:ext>
            </a:extLst>
          </p:cNvPr>
          <p:cNvPicPr>
            <a:picLocks noChangeAspect="1"/>
          </p:cNvPicPr>
          <p:nvPr/>
        </p:nvPicPr>
        <p:blipFill rotWithShape="1">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l="10666" t="5461" r="66366" b="4326"/>
          <a:stretch/>
        </p:blipFill>
        <p:spPr>
          <a:xfrm>
            <a:off x="4442146" y="3202673"/>
            <a:ext cx="497759" cy="1425543"/>
          </a:xfrm>
          <a:prstGeom prst="rect">
            <a:avLst/>
          </a:prstGeom>
        </p:spPr>
      </p:pic>
      <p:sp>
        <p:nvSpPr>
          <p:cNvPr id="83" name="ZoneTexte 4">
            <a:extLst>
              <a:ext uri="{FF2B5EF4-FFF2-40B4-BE49-F238E27FC236}">
                <a16:creationId xmlns:a16="http://schemas.microsoft.com/office/drawing/2014/main" id="{E999B0B4-E873-4198-89DE-23358FF574F8}"/>
              </a:ext>
            </a:extLst>
          </p:cNvPr>
          <p:cNvSpPr txBox="1"/>
          <p:nvPr/>
        </p:nvSpPr>
        <p:spPr>
          <a:xfrm>
            <a:off x="3964872" y="1529263"/>
            <a:ext cx="1452306" cy="656358"/>
          </a:xfrm>
          <a:prstGeom prst="rect">
            <a:avLst/>
          </a:prstGeom>
          <a:noFill/>
        </p:spPr>
        <p:txBody>
          <a:bodyPr wrap="square" rtlCol="0">
            <a:no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000" dirty="0">
                <a:solidFill>
                  <a:srgbClr val="F07D00"/>
                </a:solidFill>
                <a:latin typeface="Abadi" panose="020B0604020104020204" pitchFamily="34" charset="0"/>
                <a:ea typeface="Open Sans" panose="020B0606030504020204" pitchFamily="34" charset="0"/>
                <a:cs typeface="Open Sans" panose="020B0606030504020204" pitchFamily="34" charset="0"/>
              </a:rPr>
              <a:t>OCtoPus</a:t>
            </a:r>
            <a:r>
              <a:rPr lang="en-GB" sz="1100" dirty="0">
                <a:solidFill>
                  <a:srgbClr val="4A4A49"/>
                </a:solidFill>
                <a:latin typeface="Abadi" panose="020B0604020104020204" pitchFamily="34" charset="0"/>
                <a:ea typeface="Open Sans" panose="020B0606030504020204" pitchFamily="34" charset="0"/>
                <a:cs typeface="Open Sans" panose="020B0606030504020204" pitchFamily="34" charset="0"/>
              </a:rPr>
              <a:t> </a:t>
            </a:r>
            <a:br>
              <a:rPr lang="en-GB" sz="1100" dirty="0">
                <a:solidFill>
                  <a:srgbClr val="4A4A49"/>
                </a:solidFill>
                <a:latin typeface="Abadi" panose="020B0604020104020204" pitchFamily="34" charset="0"/>
                <a:ea typeface="Open Sans" panose="020B0606030504020204" pitchFamily="34" charset="0"/>
                <a:cs typeface="Open Sans" panose="020B0606030504020204" pitchFamily="34" charset="0"/>
              </a:rPr>
            </a:br>
            <a:r>
              <a:rPr lang="en-GB" sz="1100" dirty="0" err="1">
                <a:solidFill>
                  <a:srgbClr val="4A4A49"/>
                </a:solidFill>
                <a:latin typeface="Abadi" panose="020B0604020104020204" pitchFamily="34" charset="0"/>
                <a:ea typeface="Open Sans" panose="020B0606030504020204" pitchFamily="34" charset="0"/>
                <a:cs typeface="Open Sans" panose="020B0606030504020204" pitchFamily="34" charset="0"/>
              </a:rPr>
              <a:t>réduction</a:t>
            </a:r>
            <a:r>
              <a:rPr lang="en-GB" sz="1100" dirty="0">
                <a:solidFill>
                  <a:srgbClr val="4A4A49"/>
                </a:solidFill>
                <a:latin typeface="Abadi" panose="020B0604020104020204" pitchFamily="34" charset="0"/>
                <a:ea typeface="Open Sans" panose="020B0606030504020204" pitchFamily="34" charset="0"/>
                <a:cs typeface="Open Sans" panose="020B0606030504020204" pitchFamily="34" charset="0"/>
              </a:rPr>
              <a:t> de </a:t>
            </a:r>
          </a:p>
          <a:p>
            <a:r>
              <a:rPr lang="en-GB" sz="1100" dirty="0">
                <a:solidFill>
                  <a:srgbClr val="4A4A49"/>
                </a:solidFill>
                <a:latin typeface="Abadi" panose="020B0604020104020204" pitchFamily="34" charset="0"/>
                <a:ea typeface="Open Sans" panose="020B0606030504020204" pitchFamily="34" charset="0"/>
                <a:cs typeface="Open Sans" panose="020B0606030504020204" pitchFamily="34" charset="0"/>
              </a:rPr>
              <a:t>la </a:t>
            </a:r>
            <a:r>
              <a:rPr lang="en-GB" sz="1100" dirty="0" err="1">
                <a:solidFill>
                  <a:srgbClr val="4A4A49"/>
                </a:solidFill>
                <a:latin typeface="Abadi" panose="020B0604020104020204" pitchFamily="34" charset="0"/>
                <a:ea typeface="Open Sans" panose="020B0606030504020204" pitchFamily="34" charset="0"/>
                <a:cs typeface="Open Sans" panose="020B0606030504020204" pitchFamily="34" charset="0"/>
              </a:rPr>
              <a:t>consommation</a:t>
            </a:r>
            <a:endParaRPr lang="en-GB" sz="1100" dirty="0">
              <a:solidFill>
                <a:srgbClr val="4A4A49"/>
              </a:solidFill>
              <a:latin typeface="Abadi" panose="020B0604020104020204" pitchFamily="34" charset="0"/>
              <a:ea typeface="Open Sans" panose="020B0606030504020204" pitchFamily="34" charset="0"/>
              <a:cs typeface="Open Sans" panose="020B0606030504020204" pitchFamily="34" charset="0"/>
            </a:endParaRPr>
          </a:p>
        </p:txBody>
      </p:sp>
      <p:cxnSp>
        <p:nvCxnSpPr>
          <p:cNvPr id="37" name="Connecteur droit 36">
            <a:extLst>
              <a:ext uri="{FF2B5EF4-FFF2-40B4-BE49-F238E27FC236}">
                <a16:creationId xmlns:a16="http://schemas.microsoft.com/office/drawing/2014/main" id="{6783F977-75F0-4FFA-8DAA-400E83206C5D}"/>
              </a:ext>
            </a:extLst>
          </p:cNvPr>
          <p:cNvCxnSpPr>
            <a:cxnSpLocks/>
          </p:cNvCxnSpPr>
          <p:nvPr/>
        </p:nvCxnSpPr>
        <p:spPr>
          <a:xfrm flipV="1">
            <a:off x="4313953" y="2490334"/>
            <a:ext cx="0" cy="371685"/>
          </a:xfrm>
          <a:prstGeom prst="line">
            <a:avLst/>
          </a:prstGeom>
          <a:ln w="28575">
            <a:solidFill>
              <a:srgbClr val="F07D00"/>
            </a:solidFill>
          </a:ln>
        </p:spPr>
        <p:style>
          <a:lnRef idx="1">
            <a:schemeClr val="accent1"/>
          </a:lnRef>
          <a:fillRef idx="0">
            <a:schemeClr val="accent1"/>
          </a:fillRef>
          <a:effectRef idx="0">
            <a:schemeClr val="accent1"/>
          </a:effectRef>
          <a:fontRef idx="minor">
            <a:schemeClr val="tx1"/>
          </a:fontRef>
        </p:style>
      </p:cxnSp>
      <p:pic>
        <p:nvPicPr>
          <p:cNvPr id="50" name="Graphique 49">
            <a:extLst>
              <a:ext uri="{FF2B5EF4-FFF2-40B4-BE49-F238E27FC236}">
                <a16:creationId xmlns:a16="http://schemas.microsoft.com/office/drawing/2014/main" id="{D8C5A5B1-6495-4A48-836F-6F5001CD8FFA}"/>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06818" y="5517667"/>
            <a:ext cx="558615" cy="558615"/>
          </a:xfrm>
          <a:prstGeom prst="rect">
            <a:avLst/>
          </a:prstGeom>
        </p:spPr>
      </p:pic>
      <p:sp>
        <p:nvSpPr>
          <p:cNvPr id="8" name="ZoneTexte 7">
            <a:extLst>
              <a:ext uri="{FF2B5EF4-FFF2-40B4-BE49-F238E27FC236}">
                <a16:creationId xmlns:a16="http://schemas.microsoft.com/office/drawing/2014/main" id="{0752BAA2-2845-49F9-AD61-FB23D7DA503A}"/>
              </a:ext>
            </a:extLst>
          </p:cNvPr>
          <p:cNvSpPr txBox="1"/>
          <p:nvPr/>
        </p:nvSpPr>
        <p:spPr>
          <a:xfrm>
            <a:off x="4081202" y="2874264"/>
            <a:ext cx="1227916" cy="369332"/>
          </a:xfrm>
          <a:prstGeom prst="rect">
            <a:avLst/>
          </a:prstGeom>
          <a:noFill/>
        </p:spPr>
        <p:txBody>
          <a:bodyPr wrap="square" rtlCol="0">
            <a:spAutoFit/>
          </a:bodyPr>
          <a:lstStyle/>
          <a:p>
            <a:pPr algn="ctr"/>
            <a:r>
              <a:rPr lang="fr-FR" dirty="0">
                <a:solidFill>
                  <a:srgbClr val="494948"/>
                </a:solidFill>
                <a:latin typeface="Abadi" panose="020B0604020104020204" pitchFamily="34" charset="0"/>
                <a:ea typeface="+mj-ea"/>
                <a:cs typeface="+mj-cs"/>
              </a:rPr>
              <a:t>2017</a:t>
            </a:r>
          </a:p>
        </p:txBody>
      </p:sp>
      <p:sp>
        <p:nvSpPr>
          <p:cNvPr id="34" name="Titre 1">
            <a:extLst>
              <a:ext uri="{FF2B5EF4-FFF2-40B4-BE49-F238E27FC236}">
                <a16:creationId xmlns:a16="http://schemas.microsoft.com/office/drawing/2014/main" id="{E4586BCD-6BCE-40CB-A705-231DB6FA5B2D}"/>
              </a:ext>
            </a:extLst>
          </p:cNvPr>
          <p:cNvSpPr txBox="1">
            <a:spLocks/>
          </p:cNvSpPr>
          <p:nvPr/>
        </p:nvSpPr>
        <p:spPr>
          <a:xfrm>
            <a:off x="5773703" y="1529263"/>
            <a:ext cx="2115180" cy="907941"/>
          </a:xfrm>
          <a:prstGeom prst="rect">
            <a:avLst/>
          </a:prstGeom>
          <a:noFill/>
        </p:spPr>
        <p:txBody>
          <a:bodyPr wrap="square" rtlCol="0">
            <a:spAutoFit/>
          </a:bodyPr>
          <a:lstStyle>
            <a:defPPr>
              <a:defRPr lang="fr-FR"/>
            </a:defPPr>
            <a:lvl1pPr algn="ctr">
              <a:defRPr b="1">
                <a:solidFill>
                  <a:srgbClr val="4A4A49"/>
                </a:solidFill>
                <a:latin typeface="Abadi" panose="020B0604020104020204" pitchFamily="34" charset="0"/>
                <a:ea typeface="Open Sans" panose="020B0606030504020204" pitchFamily="34" charset="0"/>
                <a:cs typeface="Open Sans" panose="020B0606030504020204" pitchFamily="34" charset="0"/>
              </a:defRPr>
            </a:lvl1pPr>
          </a:lstStyle>
          <a:p>
            <a:pPr algn="l"/>
            <a:r>
              <a:rPr lang="en-GB" sz="2000" b="0" dirty="0">
                <a:solidFill>
                  <a:srgbClr val="F07D00"/>
                </a:solidFill>
                <a:ea typeface="+mn-ea"/>
                <a:cs typeface="+mn-cs"/>
              </a:rPr>
              <a:t>ATLANTIS</a:t>
            </a:r>
            <a:r>
              <a:rPr lang="en-GB" sz="1100" b="0" dirty="0"/>
              <a:t> </a:t>
            </a:r>
            <a:br>
              <a:rPr lang="en-GB" sz="1100" dirty="0"/>
            </a:br>
            <a:r>
              <a:rPr lang="fr-FR" sz="1100" b="0" dirty="0">
                <a:ea typeface="+mn-ea"/>
                <a:cs typeface="+mn-cs"/>
              </a:rPr>
              <a:t>refroidissement par immersion pour les serveurs 19''</a:t>
            </a:r>
            <a:endParaRPr lang="en-GB" sz="1100" b="0" dirty="0">
              <a:ea typeface="+mn-ea"/>
              <a:cs typeface="+mn-cs"/>
            </a:endParaRPr>
          </a:p>
          <a:p>
            <a:pPr algn="l"/>
            <a:endParaRPr lang="fr-FR" sz="1100" b="0" dirty="0">
              <a:ea typeface="+mn-ea"/>
              <a:cs typeface="+mn-cs"/>
            </a:endParaRPr>
          </a:p>
        </p:txBody>
      </p:sp>
      <p:sp>
        <p:nvSpPr>
          <p:cNvPr id="36" name="Titre 1">
            <a:extLst>
              <a:ext uri="{FF2B5EF4-FFF2-40B4-BE49-F238E27FC236}">
                <a16:creationId xmlns:a16="http://schemas.microsoft.com/office/drawing/2014/main" id="{E80CBA2A-A402-45FC-A3B4-CF8AAC532E41}"/>
              </a:ext>
            </a:extLst>
          </p:cNvPr>
          <p:cNvSpPr txBox="1">
            <a:spLocks/>
          </p:cNvSpPr>
          <p:nvPr/>
        </p:nvSpPr>
        <p:spPr>
          <a:xfrm>
            <a:off x="6137052" y="4841425"/>
            <a:ext cx="1128293" cy="268294"/>
          </a:xfrm>
          <a:prstGeom prst="rect">
            <a:avLst/>
          </a:prstGeom>
        </p:spPr>
        <p:txBody>
          <a:bodyPr wrap="square">
            <a:noAutofit/>
          </a:bodyPr>
          <a:lstStyle>
            <a:defPPr>
              <a:defRPr lang="fr-FR"/>
            </a:defPPr>
            <a:lvl1pPr lvl="0" algn="ctr">
              <a:defRPr sz="1400">
                <a:solidFill>
                  <a:srgbClr val="59B24F"/>
                </a:solidFill>
                <a:latin typeface="Abadi" panose="020B0604020104020204" pitchFamily="34" charset="0"/>
              </a:defRPr>
            </a:lvl1pPr>
          </a:lstStyle>
          <a:p>
            <a:r>
              <a:rPr lang="en-GB" sz="1100" dirty="0"/>
              <a:t>OPEX -60%</a:t>
            </a:r>
            <a:br>
              <a:rPr lang="en-GB" sz="1100" dirty="0"/>
            </a:br>
            <a:endParaRPr lang="en-GB" sz="1100" dirty="0"/>
          </a:p>
        </p:txBody>
      </p:sp>
      <p:sp>
        <p:nvSpPr>
          <p:cNvPr id="81" name="Rectangle : coins arrondis 80">
            <a:extLst>
              <a:ext uri="{FF2B5EF4-FFF2-40B4-BE49-F238E27FC236}">
                <a16:creationId xmlns:a16="http://schemas.microsoft.com/office/drawing/2014/main" id="{F9F0431C-0EF5-4D00-849E-A061B73918E8}"/>
              </a:ext>
            </a:extLst>
          </p:cNvPr>
          <p:cNvSpPr/>
          <p:nvPr/>
        </p:nvSpPr>
        <p:spPr>
          <a:xfrm>
            <a:off x="5957497" y="2820703"/>
            <a:ext cx="1488920" cy="1925502"/>
          </a:xfrm>
          <a:prstGeom prst="roundRect">
            <a:avLst>
              <a:gd name="adj" fmla="val 10851"/>
            </a:avLst>
          </a:prstGeom>
          <a:solidFill>
            <a:schemeClr val="bg1">
              <a:lumMod val="95000"/>
            </a:schemeClr>
          </a:solidFill>
        </p:spPr>
        <p:txBody>
          <a:bodyPr wrap="square" anchor="t">
            <a:noAutofit/>
          </a:bodyPr>
          <a:lstStyle/>
          <a:p>
            <a:pPr algn="ctr"/>
            <a:r>
              <a:rPr lang="en-GB" dirty="0">
                <a:solidFill>
                  <a:srgbClr val="494948"/>
                </a:solidFill>
                <a:latin typeface="Abadi" panose="020B0604020104020204" pitchFamily="34" charset="0"/>
              </a:rPr>
              <a:t>2018</a:t>
            </a:r>
          </a:p>
          <a:p>
            <a:pPr algn="ctr"/>
            <a:endParaRPr lang="fr-FR" dirty="0">
              <a:solidFill>
                <a:srgbClr val="494948"/>
              </a:solidFill>
              <a:latin typeface="Abadi" panose="020B0604020104020204" pitchFamily="34" charset="0"/>
              <a:ea typeface="+mj-ea"/>
              <a:cs typeface="+mj-cs"/>
            </a:endParaRPr>
          </a:p>
          <a:p>
            <a:endParaRPr lang="fr-FR" sz="1400" dirty="0">
              <a:solidFill>
                <a:srgbClr val="494948"/>
              </a:solidFill>
            </a:endParaRPr>
          </a:p>
        </p:txBody>
      </p:sp>
      <p:pic>
        <p:nvPicPr>
          <p:cNvPr id="82" name="Image 81">
            <a:extLst>
              <a:ext uri="{FF2B5EF4-FFF2-40B4-BE49-F238E27FC236}">
                <a16:creationId xmlns:a16="http://schemas.microsoft.com/office/drawing/2014/main" id="{BBB69B64-18B4-45D9-B2FA-97954BE35E56}"/>
              </a:ext>
            </a:extLst>
          </p:cNvPr>
          <p:cNvPicPr>
            <a:picLocks noChangeAspect="1"/>
          </p:cNvPicPr>
          <p:nvPr/>
        </p:nvPicPr>
        <p:blipFill>
          <a:blip r:embed="rId10">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322798" y="3259171"/>
            <a:ext cx="781962" cy="1288947"/>
          </a:xfrm>
          <a:prstGeom prst="rect">
            <a:avLst/>
          </a:prstGeom>
        </p:spPr>
      </p:pic>
      <p:pic>
        <p:nvPicPr>
          <p:cNvPr id="51" name="Graphique 50">
            <a:extLst>
              <a:ext uri="{FF2B5EF4-FFF2-40B4-BE49-F238E27FC236}">
                <a16:creationId xmlns:a16="http://schemas.microsoft.com/office/drawing/2014/main" id="{9C959980-CB2C-4CE0-9A39-5FFD8DA9A97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21891" y="5200167"/>
            <a:ext cx="558615" cy="558615"/>
          </a:xfrm>
          <a:prstGeom prst="rect">
            <a:avLst/>
          </a:prstGeom>
        </p:spPr>
      </p:pic>
      <p:cxnSp>
        <p:nvCxnSpPr>
          <p:cNvPr id="102" name="Connecteur droit 101">
            <a:extLst>
              <a:ext uri="{FF2B5EF4-FFF2-40B4-BE49-F238E27FC236}">
                <a16:creationId xmlns:a16="http://schemas.microsoft.com/office/drawing/2014/main" id="{F08CF13C-0E11-40B2-A60F-444D2F68892F}"/>
              </a:ext>
            </a:extLst>
          </p:cNvPr>
          <p:cNvCxnSpPr>
            <a:cxnSpLocks/>
          </p:cNvCxnSpPr>
          <p:nvPr/>
        </p:nvCxnSpPr>
        <p:spPr>
          <a:xfrm flipV="1">
            <a:off x="10393184" y="2492184"/>
            <a:ext cx="0" cy="371685"/>
          </a:xfrm>
          <a:prstGeom prst="line">
            <a:avLst/>
          </a:prstGeom>
          <a:ln w="28575">
            <a:solidFill>
              <a:srgbClr val="F07D00"/>
            </a:solidFill>
          </a:ln>
        </p:spPr>
        <p:style>
          <a:lnRef idx="1">
            <a:schemeClr val="accent1"/>
          </a:lnRef>
          <a:fillRef idx="0">
            <a:schemeClr val="accent1"/>
          </a:fillRef>
          <a:effectRef idx="0">
            <a:schemeClr val="accent1"/>
          </a:effectRef>
          <a:fontRef idx="minor">
            <a:schemeClr val="tx1"/>
          </a:fontRef>
        </p:style>
      </p:cxnSp>
      <p:sp>
        <p:nvSpPr>
          <p:cNvPr id="103" name="Titre 1">
            <a:extLst>
              <a:ext uri="{FF2B5EF4-FFF2-40B4-BE49-F238E27FC236}">
                <a16:creationId xmlns:a16="http://schemas.microsoft.com/office/drawing/2014/main" id="{BC7B3EE9-2CFD-408B-AC83-81C9584FD9AD}"/>
              </a:ext>
            </a:extLst>
          </p:cNvPr>
          <p:cNvSpPr txBox="1">
            <a:spLocks/>
          </p:cNvSpPr>
          <p:nvPr/>
        </p:nvSpPr>
        <p:spPr>
          <a:xfrm>
            <a:off x="9780064" y="1538690"/>
            <a:ext cx="2340395" cy="877163"/>
          </a:xfrm>
          <a:prstGeom prst="rect">
            <a:avLst/>
          </a:prstGeom>
          <a:noFill/>
        </p:spPr>
        <p:txBody>
          <a:bodyPr wrap="square" rtlCol="0">
            <a:spAutoFit/>
          </a:bodyPr>
          <a:lstStyle>
            <a:defPPr>
              <a:defRPr lang="fr-FR"/>
            </a:defPPr>
            <a:lvl1pPr algn="ctr">
              <a:defRPr b="1">
                <a:solidFill>
                  <a:srgbClr val="4A4A49"/>
                </a:solidFill>
                <a:latin typeface="Abadi" panose="020B0604020104020204" pitchFamily="34" charset="0"/>
                <a:ea typeface="Open Sans" panose="020B0606030504020204" pitchFamily="34" charset="0"/>
                <a:cs typeface="Open Sans" panose="020B0606030504020204" pitchFamily="34" charset="0"/>
              </a:defRPr>
            </a:lvl1pPr>
          </a:lstStyle>
          <a:p>
            <a:pPr algn="l"/>
            <a:r>
              <a:rPr lang="en-GB" sz="2000" b="0" dirty="0">
                <a:solidFill>
                  <a:srgbClr val="F07D00"/>
                </a:solidFill>
                <a:ea typeface="+mn-ea"/>
                <a:cs typeface="+mn-cs"/>
              </a:rPr>
              <a:t>DIRECT LIQUID COOLING</a:t>
            </a:r>
          </a:p>
          <a:p>
            <a:pPr algn="l"/>
            <a:r>
              <a:rPr lang="fr-FR" sz="1100" b="0" dirty="0"/>
              <a:t>refroidissement liquide par contact</a:t>
            </a:r>
            <a:endParaRPr lang="fr-FR" sz="1100" b="0" dirty="0">
              <a:ea typeface="+mn-ea"/>
              <a:cs typeface="+mn-cs"/>
            </a:endParaRPr>
          </a:p>
        </p:txBody>
      </p:sp>
      <p:sp>
        <p:nvSpPr>
          <p:cNvPr id="40" name="Rectangle : coins arrondis 39">
            <a:extLst>
              <a:ext uri="{FF2B5EF4-FFF2-40B4-BE49-F238E27FC236}">
                <a16:creationId xmlns:a16="http://schemas.microsoft.com/office/drawing/2014/main" id="{93E2C251-37C8-4C00-8A25-51E2543E9670}"/>
              </a:ext>
            </a:extLst>
          </p:cNvPr>
          <p:cNvSpPr/>
          <p:nvPr/>
        </p:nvSpPr>
        <p:spPr>
          <a:xfrm>
            <a:off x="10048391" y="2840017"/>
            <a:ext cx="1548000" cy="1925501"/>
          </a:xfrm>
          <a:prstGeom prst="roundRect">
            <a:avLst>
              <a:gd name="adj" fmla="val 10851"/>
            </a:avLst>
          </a:prstGeom>
          <a:solidFill>
            <a:schemeClr val="bg1">
              <a:lumMod val="95000"/>
            </a:schemeClr>
          </a:solidFill>
        </p:spPr>
        <p:txBody>
          <a:bodyPr wrap="square" anchor="t">
            <a:noAutofit/>
          </a:bodyPr>
          <a:lstStyle/>
          <a:p>
            <a:pPr algn="ctr"/>
            <a:r>
              <a:rPr lang="en-GB" dirty="0">
                <a:solidFill>
                  <a:srgbClr val="494948"/>
                </a:solidFill>
                <a:latin typeface="Abadi" panose="020B0604020104020204" pitchFamily="34" charset="0"/>
                <a:ea typeface="+mj-ea"/>
                <a:cs typeface="+mj-cs"/>
              </a:rPr>
              <a:t>2019/2020</a:t>
            </a:r>
          </a:p>
        </p:txBody>
      </p:sp>
      <p:sp>
        <p:nvSpPr>
          <p:cNvPr id="41" name="Titre 1">
            <a:extLst>
              <a:ext uri="{FF2B5EF4-FFF2-40B4-BE49-F238E27FC236}">
                <a16:creationId xmlns:a16="http://schemas.microsoft.com/office/drawing/2014/main" id="{85894E66-2B30-4B07-9AB4-0C26589CD4CB}"/>
              </a:ext>
            </a:extLst>
          </p:cNvPr>
          <p:cNvSpPr txBox="1">
            <a:spLocks/>
          </p:cNvSpPr>
          <p:nvPr/>
        </p:nvSpPr>
        <p:spPr>
          <a:xfrm>
            <a:off x="7863468" y="1529263"/>
            <a:ext cx="1729340" cy="1077218"/>
          </a:xfrm>
          <a:prstGeom prst="rect">
            <a:avLst/>
          </a:prstGeom>
          <a:noFill/>
        </p:spPr>
        <p:txBody>
          <a:bodyPr wrap="square" rtlCol="0">
            <a:spAutoFit/>
          </a:bodyPr>
          <a:lstStyle>
            <a:defPPr>
              <a:defRPr lang="fr-FR"/>
            </a:defPPr>
            <a:lvl1pPr algn="ctr">
              <a:defRPr b="1">
                <a:solidFill>
                  <a:srgbClr val="4A4A49"/>
                </a:solidFill>
                <a:latin typeface="Abadi" panose="020B0604020104020204" pitchFamily="34" charset="0"/>
                <a:ea typeface="Open Sans" panose="020B0606030504020204" pitchFamily="34" charset="0"/>
                <a:cs typeface="Open Sans" panose="020B0606030504020204" pitchFamily="34" charset="0"/>
              </a:defRPr>
            </a:lvl1pPr>
          </a:lstStyle>
          <a:p>
            <a:pPr algn="l"/>
            <a:r>
              <a:rPr lang="en-GB" sz="2000" b="0" dirty="0">
                <a:solidFill>
                  <a:srgbClr val="F07D00"/>
                </a:solidFill>
                <a:ea typeface="+mn-ea"/>
                <a:cs typeface="+mn-cs"/>
              </a:rPr>
              <a:t>SERVICES</a:t>
            </a:r>
            <a:r>
              <a:rPr lang="en-GB" sz="1100" b="0" dirty="0"/>
              <a:t> </a:t>
            </a:r>
            <a:br>
              <a:rPr lang="en-GB" sz="1100" dirty="0"/>
            </a:br>
            <a:r>
              <a:rPr lang="en-GB" sz="1100" b="0" dirty="0" err="1">
                <a:ea typeface="+mn-ea"/>
                <a:cs typeface="+mn-cs"/>
              </a:rPr>
              <a:t>datacenters</a:t>
            </a:r>
            <a:r>
              <a:rPr lang="en-GB" sz="1100" b="0" dirty="0">
                <a:ea typeface="+mn-ea"/>
                <a:cs typeface="+mn-cs"/>
              </a:rPr>
              <a:t> </a:t>
            </a:r>
            <a:r>
              <a:rPr lang="en-GB" sz="1100" b="0" dirty="0" err="1">
                <a:ea typeface="+mn-ea"/>
                <a:cs typeface="+mn-cs"/>
              </a:rPr>
              <a:t>efficients</a:t>
            </a:r>
            <a:r>
              <a:rPr lang="en-GB" sz="1100" b="0" dirty="0">
                <a:ea typeface="+mn-ea"/>
                <a:cs typeface="+mn-cs"/>
              </a:rPr>
              <a:t>, </a:t>
            </a:r>
          </a:p>
          <a:p>
            <a:pPr algn="l"/>
            <a:r>
              <a:rPr lang="en-GB" sz="1100" b="0" dirty="0">
                <a:ea typeface="+mn-ea"/>
                <a:cs typeface="+mn-cs"/>
              </a:rPr>
              <a:t>location de puissance</a:t>
            </a:r>
            <a:br>
              <a:rPr lang="en-GB" sz="1100" b="0" dirty="0">
                <a:ea typeface="+mn-ea"/>
                <a:cs typeface="+mn-cs"/>
              </a:rPr>
            </a:br>
            <a:r>
              <a:rPr lang="en-GB" sz="1100" b="0" dirty="0">
                <a:ea typeface="+mn-ea"/>
                <a:cs typeface="+mn-cs"/>
              </a:rPr>
              <a:t>de </a:t>
            </a:r>
            <a:r>
              <a:rPr lang="en-GB" sz="1100" b="0" dirty="0" err="1">
                <a:ea typeface="+mn-ea"/>
                <a:cs typeface="+mn-cs"/>
              </a:rPr>
              <a:t>calcul</a:t>
            </a:r>
            <a:endParaRPr lang="en-GB" sz="1100" b="0" dirty="0">
              <a:ea typeface="+mn-ea"/>
              <a:cs typeface="+mn-cs"/>
            </a:endParaRPr>
          </a:p>
          <a:p>
            <a:pPr algn="l"/>
            <a:endParaRPr lang="fr-FR" sz="1100" b="0" dirty="0">
              <a:ea typeface="+mn-ea"/>
              <a:cs typeface="+mn-cs"/>
            </a:endParaRPr>
          </a:p>
        </p:txBody>
      </p:sp>
      <p:sp>
        <p:nvSpPr>
          <p:cNvPr id="43" name="Titre 1">
            <a:extLst>
              <a:ext uri="{FF2B5EF4-FFF2-40B4-BE49-F238E27FC236}">
                <a16:creationId xmlns:a16="http://schemas.microsoft.com/office/drawing/2014/main" id="{5D05DA3F-E904-4C1B-9550-FF7E5F3BD0F1}"/>
              </a:ext>
            </a:extLst>
          </p:cNvPr>
          <p:cNvSpPr txBox="1">
            <a:spLocks/>
          </p:cNvSpPr>
          <p:nvPr/>
        </p:nvSpPr>
        <p:spPr>
          <a:xfrm>
            <a:off x="9685794" y="4925152"/>
            <a:ext cx="2141559" cy="329070"/>
          </a:xfrm>
          <a:prstGeom prst="rect">
            <a:avLst/>
          </a:prstGeom>
        </p:spPr>
        <p:txBody>
          <a:bodyPr vert="horz" lIns="91440" tIns="45720" rIns="91440" bIns="45720" rtlCol="0" anchor="ctr">
            <a:noAutofit/>
          </a:bodyPr>
          <a:lstStyle>
            <a:defPPr>
              <a:defRPr lang="fr-FR"/>
            </a:defPPr>
            <a:lvl1pPr algn="ctr">
              <a:lnSpc>
                <a:spcPct val="90000"/>
              </a:lnSpc>
              <a:spcBef>
                <a:spcPct val="0"/>
              </a:spcBef>
              <a:buNone/>
              <a:defRPr>
                <a:solidFill>
                  <a:srgbClr val="4A4A49"/>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20000"/>
              </a:lnSpc>
            </a:pPr>
            <a:endParaRPr lang="en-GB" sz="1100" dirty="0">
              <a:solidFill>
                <a:srgbClr val="59B24F"/>
              </a:solidFill>
              <a:latin typeface="Abadi" panose="020B0604020104020204" pitchFamily="34" charset="0"/>
              <a:ea typeface="+mn-ea"/>
              <a:cs typeface="+mn-cs"/>
            </a:endParaRPr>
          </a:p>
        </p:txBody>
      </p:sp>
      <p:pic>
        <p:nvPicPr>
          <p:cNvPr id="14" name="Image 13">
            <a:extLst>
              <a:ext uri="{FF2B5EF4-FFF2-40B4-BE49-F238E27FC236}">
                <a16:creationId xmlns:a16="http://schemas.microsoft.com/office/drawing/2014/main" id="{C64A45EE-FBD3-48B9-AA17-40E30EFCC929}"/>
              </a:ext>
            </a:extLst>
          </p:cNvPr>
          <p:cNvPicPr>
            <a:picLocks noChangeAspect="1"/>
          </p:cNvPicPr>
          <p:nvPr/>
        </p:nvPicPr>
        <p:blipFill>
          <a:blip r:embed="rId11">
            <a:clrChange>
              <a:clrFrom>
                <a:srgbClr val="FEFEFE"/>
              </a:clrFrom>
              <a:clrTo>
                <a:srgbClr val="FEFEFE">
                  <a:alpha val="0"/>
                </a:srgbClr>
              </a:clrTo>
            </a:clrChange>
          </a:blip>
          <a:stretch>
            <a:fillRect/>
          </a:stretch>
        </p:blipFill>
        <p:spPr>
          <a:xfrm>
            <a:off x="10346675" y="3169194"/>
            <a:ext cx="819796" cy="1492500"/>
          </a:xfrm>
          <a:prstGeom prst="rect">
            <a:avLst/>
          </a:prstGeom>
        </p:spPr>
      </p:pic>
      <p:pic>
        <p:nvPicPr>
          <p:cNvPr id="42" name="Graphique 41">
            <a:extLst>
              <a:ext uri="{FF2B5EF4-FFF2-40B4-BE49-F238E27FC236}">
                <a16:creationId xmlns:a16="http://schemas.microsoft.com/office/drawing/2014/main" id="{897F23F7-2E2D-4233-BE08-DE8307D7128E}"/>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43082" y="5543084"/>
            <a:ext cx="558615" cy="558615"/>
          </a:xfrm>
          <a:prstGeom prst="rect">
            <a:avLst/>
          </a:prstGeom>
        </p:spPr>
      </p:pic>
      <p:sp>
        <p:nvSpPr>
          <p:cNvPr id="44" name="Titre 1">
            <a:extLst>
              <a:ext uri="{FF2B5EF4-FFF2-40B4-BE49-F238E27FC236}">
                <a16:creationId xmlns:a16="http://schemas.microsoft.com/office/drawing/2014/main" id="{3997C1B7-20F3-4ED0-870B-68BB1641EA8E}"/>
              </a:ext>
            </a:extLst>
          </p:cNvPr>
          <p:cNvSpPr txBox="1">
            <a:spLocks/>
          </p:cNvSpPr>
          <p:nvPr/>
        </p:nvSpPr>
        <p:spPr>
          <a:xfrm>
            <a:off x="9751611" y="4990871"/>
            <a:ext cx="2141559" cy="329070"/>
          </a:xfrm>
          <a:prstGeom prst="rect">
            <a:avLst/>
          </a:prstGeom>
        </p:spPr>
        <p:txBody>
          <a:bodyPr vert="horz" lIns="91440" tIns="45720" rIns="91440" bIns="45720" rtlCol="0" anchor="ctr">
            <a:noAutofit/>
          </a:bodyPr>
          <a:lstStyle>
            <a:defPPr>
              <a:defRPr lang="fr-FR"/>
            </a:defPPr>
            <a:lvl1pPr algn="ctr">
              <a:lnSpc>
                <a:spcPct val="90000"/>
              </a:lnSpc>
              <a:spcBef>
                <a:spcPct val="0"/>
              </a:spcBef>
              <a:buNone/>
              <a:defRPr>
                <a:solidFill>
                  <a:srgbClr val="4A4A49"/>
                </a:solidFill>
                <a:latin typeface="Open Sans" panose="020B0606030504020204" pitchFamily="34" charset="0"/>
                <a:ea typeface="Open Sans" panose="020B0606030504020204" pitchFamily="34" charset="0"/>
                <a:cs typeface="Open Sans" panose="020B0606030504020204" pitchFamily="34" charset="0"/>
              </a:defRPr>
            </a:lvl1pPr>
          </a:lstStyle>
          <a:p>
            <a:pPr>
              <a:lnSpc>
                <a:spcPct val="120000"/>
              </a:lnSpc>
            </a:pPr>
            <a:r>
              <a:rPr lang="fr-FR" sz="1100" dirty="0">
                <a:solidFill>
                  <a:srgbClr val="59B24F"/>
                </a:solidFill>
                <a:latin typeface="Abadi" panose="020B0604020104020204" pitchFamily="34" charset="0"/>
                <a:ea typeface="+mn-ea"/>
                <a:cs typeface="+mn-cs"/>
              </a:rPr>
              <a:t>Système de réutilisation </a:t>
            </a:r>
            <a:br>
              <a:rPr lang="fr-FR" sz="1100" dirty="0">
                <a:solidFill>
                  <a:srgbClr val="59B24F"/>
                </a:solidFill>
                <a:latin typeface="Abadi" panose="020B0604020104020204" pitchFamily="34" charset="0"/>
                <a:ea typeface="+mn-ea"/>
                <a:cs typeface="+mn-cs"/>
              </a:rPr>
            </a:br>
            <a:r>
              <a:rPr lang="fr-FR" sz="1100" dirty="0">
                <a:solidFill>
                  <a:srgbClr val="59B24F"/>
                </a:solidFill>
                <a:latin typeface="Abadi" panose="020B0604020104020204" pitchFamily="34" charset="0"/>
                <a:ea typeface="+mn-ea"/>
                <a:cs typeface="+mn-cs"/>
              </a:rPr>
              <a:t>de la chaleur fatale</a:t>
            </a:r>
          </a:p>
        </p:txBody>
      </p:sp>
    </p:spTree>
    <p:extLst>
      <p:ext uri="{BB962C8B-B14F-4D97-AF65-F5344CB8AC3E}">
        <p14:creationId xmlns:p14="http://schemas.microsoft.com/office/powerpoint/2010/main" val="239597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FABFF7-D4BE-4CC4-BBC2-283696B01D83}"/>
              </a:ext>
            </a:extLst>
          </p:cNvPr>
          <p:cNvSpPr>
            <a:spLocks noGrp="1"/>
          </p:cNvSpPr>
          <p:nvPr>
            <p:ph type="title"/>
          </p:nvPr>
        </p:nvSpPr>
        <p:spPr/>
        <p:txBody>
          <a:bodyPr/>
          <a:lstStyle/>
          <a:p>
            <a:r>
              <a:rPr lang="fr-FR" dirty="0"/>
              <a:t>Les 3 enjeux prioritaires définis depuis 2018</a:t>
            </a:r>
          </a:p>
        </p:txBody>
      </p:sp>
      <p:sp>
        <p:nvSpPr>
          <p:cNvPr id="4" name="Espace réservé du pied de page 3">
            <a:extLst>
              <a:ext uri="{FF2B5EF4-FFF2-40B4-BE49-F238E27FC236}">
                <a16:creationId xmlns:a16="http://schemas.microsoft.com/office/drawing/2014/main" id="{9AE15C53-3713-4F00-B908-38FDD0BF980D}"/>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4D3006F0-77E6-422D-8C43-AB3690D461EB}"/>
              </a:ext>
            </a:extLst>
          </p:cNvPr>
          <p:cNvSpPr>
            <a:spLocks noGrp="1"/>
          </p:cNvSpPr>
          <p:nvPr>
            <p:ph type="sldNum" sz="quarter" idx="12"/>
          </p:nvPr>
        </p:nvSpPr>
        <p:spPr/>
        <p:txBody>
          <a:bodyPr/>
          <a:lstStyle/>
          <a:p>
            <a:fld id="{964486D4-D654-4480-BC70-181118A9BD87}" type="slidenum">
              <a:rPr lang="fr-FR" smtClean="0">
                <a:solidFill>
                  <a:schemeClr val="bg1"/>
                </a:solidFill>
              </a:rPr>
              <a:pPr/>
              <a:t>6</a:t>
            </a:fld>
            <a:endParaRPr lang="fr-FR" dirty="0">
              <a:solidFill>
                <a:schemeClr val="bg1"/>
              </a:solidFill>
            </a:endParaRPr>
          </a:p>
        </p:txBody>
      </p:sp>
      <p:sp>
        <p:nvSpPr>
          <p:cNvPr id="6" name="Espace réservé du texte 5">
            <a:extLst>
              <a:ext uri="{FF2B5EF4-FFF2-40B4-BE49-F238E27FC236}">
                <a16:creationId xmlns:a16="http://schemas.microsoft.com/office/drawing/2014/main" id="{9A58C194-1854-4612-9BF6-39342859C7C4}"/>
              </a:ext>
            </a:extLst>
          </p:cNvPr>
          <p:cNvSpPr>
            <a:spLocks noGrp="1"/>
          </p:cNvSpPr>
          <p:nvPr>
            <p:ph type="body" sz="quarter" idx="13"/>
          </p:nvPr>
        </p:nvSpPr>
        <p:spPr/>
        <p:txBody>
          <a:bodyPr/>
          <a:lstStyle/>
          <a:p>
            <a:endParaRPr lang="fr-FR" dirty="0"/>
          </a:p>
        </p:txBody>
      </p:sp>
      <p:sp>
        <p:nvSpPr>
          <p:cNvPr id="7" name="Rectangle 6">
            <a:extLst>
              <a:ext uri="{FF2B5EF4-FFF2-40B4-BE49-F238E27FC236}">
                <a16:creationId xmlns:a16="http://schemas.microsoft.com/office/drawing/2014/main" id="{9B989D3E-06A9-4D84-B7CE-15C2E3B172E1}"/>
              </a:ext>
            </a:extLst>
          </p:cNvPr>
          <p:cNvSpPr/>
          <p:nvPr/>
        </p:nvSpPr>
        <p:spPr>
          <a:xfrm>
            <a:off x="583220" y="2527304"/>
            <a:ext cx="3098703" cy="1065102"/>
          </a:xfrm>
          <a:prstGeom prst="rect">
            <a:avLst/>
          </a:prstGeom>
          <a:solidFill>
            <a:schemeClr val="bg1">
              <a:lumMod val="95000"/>
            </a:schemeClr>
          </a:solidFill>
          <a:effectLst/>
        </p:spPr>
        <p:txBody>
          <a:bodyPr wrap="square" anchor="ctr">
            <a:noAutofit/>
          </a:bodyPr>
          <a:lstStyle/>
          <a:p>
            <a:pPr marL="896938" lvl="0">
              <a:lnSpc>
                <a:spcPct val="90000"/>
              </a:lnSpc>
              <a:spcBef>
                <a:spcPts val="1000"/>
              </a:spcBef>
            </a:pPr>
            <a:r>
              <a:rPr lang="en-GB" sz="2000" dirty="0" err="1">
                <a:latin typeface="Abadi" panose="020B0604020104020204" pitchFamily="34" charset="0"/>
              </a:rPr>
              <a:t>Accélération</a:t>
            </a:r>
            <a:r>
              <a:rPr lang="en-GB" sz="2000" dirty="0">
                <a:latin typeface="Abadi" panose="020B0604020104020204" pitchFamily="34" charset="0"/>
              </a:rPr>
              <a:t> de </a:t>
            </a:r>
            <a:br>
              <a:rPr lang="en-GB" sz="2000" dirty="0">
                <a:latin typeface="Abadi" panose="020B0604020104020204" pitchFamily="34" charset="0"/>
              </a:rPr>
            </a:br>
            <a:r>
              <a:rPr lang="en-GB" sz="2000" dirty="0">
                <a:latin typeface="Abadi" panose="020B0604020104020204" pitchFamily="34" charset="0"/>
              </a:rPr>
              <a:t>la </a:t>
            </a:r>
            <a:r>
              <a:rPr lang="en-GB" sz="2000" dirty="0" err="1">
                <a:latin typeface="Abadi" panose="020B0604020104020204" pitchFamily="34" charset="0"/>
              </a:rPr>
              <a:t>dynamique</a:t>
            </a:r>
            <a:r>
              <a:rPr lang="en-GB" sz="2000" dirty="0">
                <a:latin typeface="Abadi" panose="020B0604020104020204" pitchFamily="34" charset="0"/>
              </a:rPr>
              <a:t> </a:t>
            </a:r>
            <a:r>
              <a:rPr lang="en-GB" sz="2000" dirty="0" err="1">
                <a:latin typeface="Abadi" panose="020B0604020104020204" pitchFamily="34" charset="0"/>
              </a:rPr>
              <a:t>commerciale</a:t>
            </a:r>
            <a:endParaRPr lang="en-GB" sz="2000" dirty="0">
              <a:latin typeface="Abadi" panose="020B0604020104020204" pitchFamily="34" charset="0"/>
            </a:endParaRPr>
          </a:p>
        </p:txBody>
      </p:sp>
      <p:sp>
        <p:nvSpPr>
          <p:cNvPr id="8" name="Rectangle 7">
            <a:extLst>
              <a:ext uri="{FF2B5EF4-FFF2-40B4-BE49-F238E27FC236}">
                <a16:creationId xmlns:a16="http://schemas.microsoft.com/office/drawing/2014/main" id="{727B33A0-5F89-4DB5-91A6-26E195D9B87E}"/>
              </a:ext>
            </a:extLst>
          </p:cNvPr>
          <p:cNvSpPr/>
          <p:nvPr/>
        </p:nvSpPr>
        <p:spPr>
          <a:xfrm flipV="1">
            <a:off x="743869" y="3592406"/>
            <a:ext cx="2777405" cy="4571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Ellipse 11">
            <a:extLst>
              <a:ext uri="{FF2B5EF4-FFF2-40B4-BE49-F238E27FC236}">
                <a16:creationId xmlns:a16="http://schemas.microsoft.com/office/drawing/2014/main" id="{63D3F971-16BD-47BD-9199-3839BAC9E8BA}"/>
              </a:ext>
            </a:extLst>
          </p:cNvPr>
          <p:cNvSpPr/>
          <p:nvPr/>
        </p:nvSpPr>
        <p:spPr>
          <a:xfrm>
            <a:off x="1790571" y="1491985"/>
            <a:ext cx="684000" cy="684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F07D00"/>
                </a:solidFill>
              </a:rPr>
              <a:t>1</a:t>
            </a:r>
          </a:p>
        </p:txBody>
      </p:sp>
      <p:sp>
        <p:nvSpPr>
          <p:cNvPr id="13" name="Rectangle 12">
            <a:extLst>
              <a:ext uri="{FF2B5EF4-FFF2-40B4-BE49-F238E27FC236}">
                <a16:creationId xmlns:a16="http://schemas.microsoft.com/office/drawing/2014/main" id="{0816BC64-0373-4458-8E18-781004572CA6}"/>
              </a:ext>
            </a:extLst>
          </p:cNvPr>
          <p:cNvSpPr/>
          <p:nvPr/>
        </p:nvSpPr>
        <p:spPr>
          <a:xfrm>
            <a:off x="4287427" y="2527304"/>
            <a:ext cx="3420000" cy="1080000"/>
          </a:xfrm>
          <a:prstGeom prst="rect">
            <a:avLst/>
          </a:prstGeom>
          <a:solidFill>
            <a:schemeClr val="bg1">
              <a:lumMod val="95000"/>
            </a:schemeClr>
          </a:solidFill>
          <a:effectLst/>
        </p:spPr>
        <p:txBody>
          <a:bodyPr wrap="square" anchor="ctr">
            <a:noAutofit/>
          </a:bodyPr>
          <a:lstStyle/>
          <a:p>
            <a:pPr marL="896938" lvl="0">
              <a:lnSpc>
                <a:spcPct val="90000"/>
              </a:lnSpc>
              <a:spcBef>
                <a:spcPts val="1000"/>
              </a:spcBef>
            </a:pPr>
            <a:r>
              <a:rPr lang="en-GB" sz="2000" dirty="0">
                <a:latin typeface="Abadi" panose="020B0604020104020204" pitchFamily="34" charset="0"/>
              </a:rPr>
              <a:t>Diversification du </a:t>
            </a:r>
            <a:r>
              <a:rPr lang="en-GB" sz="2000" dirty="0" err="1">
                <a:latin typeface="Abadi" panose="020B0604020104020204" pitchFamily="34" charset="0"/>
              </a:rPr>
              <a:t>portefeuille</a:t>
            </a:r>
            <a:r>
              <a:rPr lang="en-GB" sz="2000" dirty="0">
                <a:latin typeface="Abadi" panose="020B0604020104020204" pitchFamily="34" charset="0"/>
              </a:rPr>
              <a:t> clients</a:t>
            </a:r>
          </a:p>
        </p:txBody>
      </p:sp>
      <p:sp>
        <p:nvSpPr>
          <p:cNvPr id="15" name="Ellipse 14">
            <a:extLst>
              <a:ext uri="{FF2B5EF4-FFF2-40B4-BE49-F238E27FC236}">
                <a16:creationId xmlns:a16="http://schemas.microsoft.com/office/drawing/2014/main" id="{6710687B-1428-4410-B114-FF00FAABDAF6}"/>
              </a:ext>
            </a:extLst>
          </p:cNvPr>
          <p:cNvSpPr/>
          <p:nvPr/>
        </p:nvSpPr>
        <p:spPr>
          <a:xfrm>
            <a:off x="5630775" y="1491985"/>
            <a:ext cx="684000" cy="684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F07D00"/>
                </a:solidFill>
              </a:rPr>
              <a:t>2</a:t>
            </a:r>
          </a:p>
        </p:txBody>
      </p:sp>
      <p:sp>
        <p:nvSpPr>
          <p:cNvPr id="17" name="Rectangle 16">
            <a:extLst>
              <a:ext uri="{FF2B5EF4-FFF2-40B4-BE49-F238E27FC236}">
                <a16:creationId xmlns:a16="http://schemas.microsoft.com/office/drawing/2014/main" id="{9B47F6F5-06DC-46E5-94D6-56746AEEB7B1}"/>
              </a:ext>
            </a:extLst>
          </p:cNvPr>
          <p:cNvSpPr/>
          <p:nvPr/>
        </p:nvSpPr>
        <p:spPr>
          <a:xfrm>
            <a:off x="8290217" y="2523976"/>
            <a:ext cx="3420000" cy="1080000"/>
          </a:xfrm>
          <a:prstGeom prst="rect">
            <a:avLst/>
          </a:prstGeom>
          <a:solidFill>
            <a:schemeClr val="bg1">
              <a:lumMod val="95000"/>
            </a:schemeClr>
          </a:solidFill>
          <a:effectLst/>
        </p:spPr>
        <p:txBody>
          <a:bodyPr wrap="square" anchor="ctr">
            <a:noAutofit/>
          </a:bodyPr>
          <a:lstStyle/>
          <a:p>
            <a:pPr lvl="2"/>
            <a:r>
              <a:rPr lang="en-GB" sz="2000" dirty="0">
                <a:latin typeface="Abadi" panose="020B0604020104020204" pitchFamily="34" charset="0"/>
              </a:rPr>
              <a:t>Extension du </a:t>
            </a:r>
            <a:r>
              <a:rPr lang="en-GB" sz="2000" dirty="0" err="1">
                <a:latin typeface="Abadi" panose="020B0604020104020204" pitchFamily="34" charset="0"/>
              </a:rPr>
              <a:t>rayonnement</a:t>
            </a:r>
            <a:r>
              <a:rPr lang="en-GB" sz="2000" dirty="0">
                <a:latin typeface="Abadi" panose="020B0604020104020204" pitchFamily="34" charset="0"/>
              </a:rPr>
              <a:t> international</a:t>
            </a:r>
          </a:p>
        </p:txBody>
      </p:sp>
      <p:pic>
        <p:nvPicPr>
          <p:cNvPr id="22" name="Graphique 21">
            <a:extLst>
              <a:ext uri="{FF2B5EF4-FFF2-40B4-BE49-F238E27FC236}">
                <a16:creationId xmlns:a16="http://schemas.microsoft.com/office/drawing/2014/main" id="{D63355FA-1EE0-48F1-B2DF-2CCBA1E52BAA}"/>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444261" y="2770571"/>
            <a:ext cx="605484" cy="605484"/>
          </a:xfrm>
          <a:prstGeom prst="rect">
            <a:avLst/>
          </a:prstGeom>
        </p:spPr>
      </p:pic>
      <p:pic>
        <p:nvPicPr>
          <p:cNvPr id="23" name="Graphique 22">
            <a:extLst>
              <a:ext uri="{FF2B5EF4-FFF2-40B4-BE49-F238E27FC236}">
                <a16:creationId xmlns:a16="http://schemas.microsoft.com/office/drawing/2014/main" id="{168A3336-10FE-45A3-A6FF-0C6B4C68A8D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98268" y="2775354"/>
            <a:ext cx="605484" cy="605484"/>
          </a:xfrm>
          <a:prstGeom prst="rect">
            <a:avLst/>
          </a:prstGeom>
        </p:spPr>
      </p:pic>
      <p:pic>
        <p:nvPicPr>
          <p:cNvPr id="24" name="Graphique 23">
            <a:extLst>
              <a:ext uri="{FF2B5EF4-FFF2-40B4-BE49-F238E27FC236}">
                <a16:creationId xmlns:a16="http://schemas.microsoft.com/office/drawing/2014/main" id="{B59EA8DC-A52E-4507-9CA5-A1C5725A7B7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108" y="2704834"/>
            <a:ext cx="666032" cy="666032"/>
          </a:xfrm>
          <a:prstGeom prst="rect">
            <a:avLst/>
          </a:prstGeom>
        </p:spPr>
      </p:pic>
      <p:sp>
        <p:nvSpPr>
          <p:cNvPr id="14" name="Rectangle 13">
            <a:extLst>
              <a:ext uri="{FF2B5EF4-FFF2-40B4-BE49-F238E27FC236}">
                <a16:creationId xmlns:a16="http://schemas.microsoft.com/office/drawing/2014/main" id="{4CB2EE1B-0342-46BA-8AE6-FA0083093156}"/>
              </a:ext>
            </a:extLst>
          </p:cNvPr>
          <p:cNvSpPr/>
          <p:nvPr/>
        </p:nvSpPr>
        <p:spPr>
          <a:xfrm flipV="1">
            <a:off x="4584073" y="3592406"/>
            <a:ext cx="2777405" cy="4571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a:extLst>
              <a:ext uri="{FF2B5EF4-FFF2-40B4-BE49-F238E27FC236}">
                <a16:creationId xmlns:a16="http://schemas.microsoft.com/office/drawing/2014/main" id="{B3A25D35-3185-4816-9F4E-7227AF14501B}"/>
              </a:ext>
            </a:extLst>
          </p:cNvPr>
          <p:cNvSpPr/>
          <p:nvPr/>
        </p:nvSpPr>
        <p:spPr>
          <a:xfrm flipV="1">
            <a:off x="8611515" y="3581116"/>
            <a:ext cx="2777405" cy="45719"/>
          </a:xfrm>
          <a:prstGeom prst="rect">
            <a:avLst/>
          </a:prstGeom>
          <a:solidFill>
            <a:srgbClr val="F07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a:extLst>
              <a:ext uri="{FF2B5EF4-FFF2-40B4-BE49-F238E27FC236}">
                <a16:creationId xmlns:a16="http://schemas.microsoft.com/office/drawing/2014/main" id="{74846A0C-1F09-454C-8474-4FDD7B738FC6}"/>
              </a:ext>
            </a:extLst>
          </p:cNvPr>
          <p:cNvSpPr/>
          <p:nvPr/>
        </p:nvSpPr>
        <p:spPr>
          <a:xfrm>
            <a:off x="9658217" y="1605039"/>
            <a:ext cx="684000" cy="684000"/>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b="1" dirty="0">
                <a:solidFill>
                  <a:srgbClr val="F07D00"/>
                </a:solidFill>
              </a:rPr>
              <a:t>3</a:t>
            </a:r>
          </a:p>
        </p:txBody>
      </p:sp>
      <p:sp>
        <p:nvSpPr>
          <p:cNvPr id="9" name="Rectangle 8">
            <a:extLst>
              <a:ext uri="{FF2B5EF4-FFF2-40B4-BE49-F238E27FC236}">
                <a16:creationId xmlns:a16="http://schemas.microsoft.com/office/drawing/2014/main" id="{8C44DC50-076F-4CF8-AADB-A1331CDDC72C}"/>
              </a:ext>
            </a:extLst>
          </p:cNvPr>
          <p:cNvSpPr/>
          <p:nvPr/>
        </p:nvSpPr>
        <p:spPr>
          <a:xfrm>
            <a:off x="1707826" y="4130493"/>
            <a:ext cx="8529899" cy="1261884"/>
          </a:xfrm>
          <a:prstGeom prst="rect">
            <a:avLst/>
          </a:prstGeom>
        </p:spPr>
        <p:txBody>
          <a:bodyPr wrap="none">
            <a:spAutoFit/>
          </a:bodyPr>
          <a:lstStyle/>
          <a:p>
            <a:pPr algn="ctr"/>
            <a:r>
              <a:rPr lang="fr-FR" sz="2800" dirty="0">
                <a:solidFill>
                  <a:schemeClr val="bg1"/>
                </a:solidFill>
                <a:highlight>
                  <a:srgbClr val="F07D00"/>
                </a:highlight>
                <a:latin typeface="Abadi" panose="020B0604020104020204" pitchFamily="34" charset="0"/>
                <a:ea typeface="+mj-ea"/>
                <a:cs typeface="+mj-cs"/>
              </a:rPr>
              <a:t>DEUX LEVIERS :</a:t>
            </a:r>
          </a:p>
          <a:p>
            <a:pPr algn="ctr"/>
            <a:r>
              <a:rPr lang="fr-FR" sz="2400" dirty="0">
                <a:latin typeface="Abadi" panose="020B0604020104020204" pitchFamily="34" charset="0"/>
                <a:ea typeface="+mj-ea"/>
                <a:cs typeface="+mj-cs"/>
              </a:rPr>
              <a:t>Des avancées importantes dans l’offre et l’organisation interne</a:t>
            </a:r>
          </a:p>
          <a:p>
            <a:pPr algn="ctr"/>
            <a:r>
              <a:rPr lang="fr-FR" sz="2400" dirty="0">
                <a:latin typeface="Abadi" panose="020B0604020104020204" pitchFamily="34" charset="0"/>
                <a:ea typeface="+mj-ea"/>
                <a:cs typeface="+mj-cs"/>
              </a:rPr>
              <a:t>L’acquisition de Boston Limited </a:t>
            </a:r>
            <a:endParaRPr lang="en-GB" sz="1200" dirty="0"/>
          </a:p>
        </p:txBody>
      </p:sp>
    </p:spTree>
    <p:extLst>
      <p:ext uri="{BB962C8B-B14F-4D97-AF65-F5344CB8AC3E}">
        <p14:creationId xmlns:p14="http://schemas.microsoft.com/office/powerpoint/2010/main" val="18432827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652DC92-1411-4D1D-B98B-F279A9F7B372}"/>
              </a:ext>
            </a:extLst>
          </p:cNvPr>
          <p:cNvSpPr/>
          <p:nvPr/>
        </p:nvSpPr>
        <p:spPr>
          <a:xfrm>
            <a:off x="3840481" y="4408457"/>
            <a:ext cx="6583681" cy="1278240"/>
          </a:xfrm>
          <a:prstGeom prst="rect">
            <a:avLst/>
          </a:prstGeom>
          <a:solidFill>
            <a:schemeClr val="bg1">
              <a:lumMod val="95000"/>
            </a:schemeClr>
          </a:solidFill>
          <a:ln>
            <a:solidFill>
              <a:schemeClr val="bg1">
                <a:lumMod val="95000"/>
              </a:schemeClr>
            </a:solidFill>
          </a:ln>
        </p:spPr>
        <p:txBody>
          <a:bodyPr wrap="square" lIns="180000" rIns="36000" anchor="ctr">
            <a:noAutofit/>
          </a:bodyPr>
          <a:lstStyle/>
          <a:p>
            <a:pPr marL="0" lvl="3"/>
            <a:r>
              <a:rPr lang="fr-FR" dirty="0">
                <a:solidFill>
                  <a:prstClr val="black"/>
                </a:solidFill>
                <a:latin typeface="Abadi" panose="020B0604020104020204" pitchFamily="34" charset="0"/>
              </a:rPr>
              <a:t>Renforcement des équipes : </a:t>
            </a:r>
            <a:br>
              <a:rPr lang="fr-FR" dirty="0">
                <a:solidFill>
                  <a:prstClr val="black"/>
                </a:solidFill>
                <a:latin typeface="Abadi" panose="020B0604020104020204" pitchFamily="34" charset="0"/>
              </a:rPr>
            </a:br>
            <a:r>
              <a:rPr lang="fr-FR" dirty="0">
                <a:solidFill>
                  <a:prstClr val="black"/>
                </a:solidFill>
                <a:latin typeface="Abadi" panose="020B0604020104020204" pitchFamily="34" charset="0"/>
              </a:rPr>
              <a:t>+18 collaborateurs (hors Boston) </a:t>
            </a:r>
          </a:p>
          <a:p>
            <a:pPr marL="0" lvl="3"/>
            <a:endParaRPr lang="fr-FR" dirty="0">
              <a:solidFill>
                <a:prstClr val="black"/>
              </a:solidFill>
              <a:latin typeface="Abadi" panose="020B0604020104020204" pitchFamily="34" charset="0"/>
            </a:endParaRPr>
          </a:p>
          <a:p>
            <a:pPr marL="0" lvl="3"/>
            <a:r>
              <a:rPr lang="fr-FR" dirty="0">
                <a:solidFill>
                  <a:prstClr val="black"/>
                </a:solidFill>
                <a:latin typeface="Abadi" panose="020B0604020104020204" pitchFamily="34" charset="0"/>
              </a:rPr>
              <a:t>Mise en place d’une équipe dédiée aux projets client</a:t>
            </a:r>
          </a:p>
        </p:txBody>
      </p:sp>
      <p:sp>
        <p:nvSpPr>
          <p:cNvPr id="18" name="Rectangle 17">
            <a:extLst>
              <a:ext uri="{FF2B5EF4-FFF2-40B4-BE49-F238E27FC236}">
                <a16:creationId xmlns:a16="http://schemas.microsoft.com/office/drawing/2014/main" id="{07F49883-ADF0-423F-87E1-49F03D32554D}"/>
              </a:ext>
            </a:extLst>
          </p:cNvPr>
          <p:cNvSpPr/>
          <p:nvPr/>
        </p:nvSpPr>
        <p:spPr>
          <a:xfrm>
            <a:off x="3840481" y="3397441"/>
            <a:ext cx="6583680" cy="805892"/>
          </a:xfrm>
          <a:prstGeom prst="rect">
            <a:avLst/>
          </a:prstGeom>
          <a:solidFill>
            <a:schemeClr val="bg1">
              <a:lumMod val="95000"/>
            </a:schemeClr>
          </a:solidFill>
          <a:ln>
            <a:solidFill>
              <a:schemeClr val="bg1">
                <a:lumMod val="95000"/>
              </a:schemeClr>
            </a:solidFill>
          </a:ln>
        </p:spPr>
        <p:txBody>
          <a:bodyPr wrap="square" lIns="180000" rIns="36000" anchor="ctr">
            <a:noAutofit/>
          </a:bodyPr>
          <a:lstStyle/>
          <a:p>
            <a:pPr marL="0" lvl="3"/>
            <a:r>
              <a:rPr lang="fr-FR" dirty="0">
                <a:solidFill>
                  <a:prstClr val="black"/>
                </a:solidFill>
                <a:latin typeface="Abadi" panose="020B0604020104020204" pitchFamily="34" charset="0"/>
              </a:rPr>
              <a:t>Optimisation du process de production dans une logique de grande série</a:t>
            </a:r>
          </a:p>
        </p:txBody>
      </p:sp>
      <p:sp>
        <p:nvSpPr>
          <p:cNvPr id="2" name="Titre 1">
            <a:extLst>
              <a:ext uri="{FF2B5EF4-FFF2-40B4-BE49-F238E27FC236}">
                <a16:creationId xmlns:a16="http://schemas.microsoft.com/office/drawing/2014/main" id="{2060F845-796F-48F4-B856-11496039C34D}"/>
              </a:ext>
            </a:extLst>
          </p:cNvPr>
          <p:cNvSpPr>
            <a:spLocks noGrp="1"/>
          </p:cNvSpPr>
          <p:nvPr>
            <p:ph type="title"/>
          </p:nvPr>
        </p:nvSpPr>
        <p:spPr>
          <a:xfrm>
            <a:off x="857905" y="461947"/>
            <a:ext cx="10946515" cy="654050"/>
          </a:xfrm>
        </p:spPr>
        <p:txBody>
          <a:bodyPr/>
          <a:lstStyle/>
          <a:p>
            <a:r>
              <a:rPr lang="fr-FR" dirty="0"/>
              <a:t>Des avancées importantes dans l’offre et l’organisation interne</a:t>
            </a:r>
          </a:p>
        </p:txBody>
      </p:sp>
      <p:sp>
        <p:nvSpPr>
          <p:cNvPr id="4" name="Espace réservé du pied de page 3">
            <a:extLst>
              <a:ext uri="{FF2B5EF4-FFF2-40B4-BE49-F238E27FC236}">
                <a16:creationId xmlns:a16="http://schemas.microsoft.com/office/drawing/2014/main" id="{65AECEDD-3960-4CD7-A1BB-4850AED9D43D}"/>
              </a:ext>
            </a:extLst>
          </p:cNvPr>
          <p:cNvSpPr>
            <a:spLocks noGrp="1"/>
          </p:cNvSpPr>
          <p:nvPr>
            <p:ph type="ftr" sz="quarter" idx="11"/>
          </p:nvPr>
        </p:nvSpPr>
        <p:spPr/>
        <p:txBody>
          <a:bodyPr/>
          <a:lstStyle/>
          <a:p>
            <a:r>
              <a:rPr lang="fr-FR" dirty="0"/>
              <a:t>Résultats annuels 2019-20</a:t>
            </a:r>
          </a:p>
        </p:txBody>
      </p:sp>
      <p:sp>
        <p:nvSpPr>
          <p:cNvPr id="5" name="Espace réservé du numéro de diapositive 4">
            <a:extLst>
              <a:ext uri="{FF2B5EF4-FFF2-40B4-BE49-F238E27FC236}">
                <a16:creationId xmlns:a16="http://schemas.microsoft.com/office/drawing/2014/main" id="{ED28643D-1A00-4934-BFCA-EB2C1C5BA574}"/>
              </a:ext>
            </a:extLst>
          </p:cNvPr>
          <p:cNvSpPr>
            <a:spLocks noGrp="1"/>
          </p:cNvSpPr>
          <p:nvPr>
            <p:ph type="sldNum" sz="quarter" idx="12"/>
          </p:nvPr>
        </p:nvSpPr>
        <p:spPr/>
        <p:txBody>
          <a:bodyPr/>
          <a:lstStyle/>
          <a:p>
            <a:fld id="{964486D4-D654-4480-BC70-181118A9BD87}" type="slidenum">
              <a:rPr lang="fr-FR" smtClean="0"/>
              <a:pPr/>
              <a:t>7</a:t>
            </a:fld>
            <a:endParaRPr lang="fr-FR" dirty="0"/>
          </a:p>
        </p:txBody>
      </p:sp>
      <p:sp>
        <p:nvSpPr>
          <p:cNvPr id="6" name="Espace réservé du texte 5">
            <a:extLst>
              <a:ext uri="{FF2B5EF4-FFF2-40B4-BE49-F238E27FC236}">
                <a16:creationId xmlns:a16="http://schemas.microsoft.com/office/drawing/2014/main" id="{4442EF5C-9EAD-4A56-82A7-9D4208D5F625}"/>
              </a:ext>
            </a:extLst>
          </p:cNvPr>
          <p:cNvSpPr>
            <a:spLocks noGrp="1"/>
          </p:cNvSpPr>
          <p:nvPr>
            <p:ph type="body" sz="quarter" idx="13"/>
          </p:nvPr>
        </p:nvSpPr>
        <p:spPr/>
        <p:txBody>
          <a:bodyPr/>
          <a:lstStyle/>
          <a:p>
            <a:endParaRPr lang="en-GB"/>
          </a:p>
        </p:txBody>
      </p:sp>
      <p:sp>
        <p:nvSpPr>
          <p:cNvPr id="15" name="Rectangle 14">
            <a:extLst>
              <a:ext uri="{FF2B5EF4-FFF2-40B4-BE49-F238E27FC236}">
                <a16:creationId xmlns:a16="http://schemas.microsoft.com/office/drawing/2014/main" id="{4F19B941-6CF7-4192-BE29-939CB8A0A54D}"/>
              </a:ext>
            </a:extLst>
          </p:cNvPr>
          <p:cNvSpPr/>
          <p:nvPr/>
        </p:nvSpPr>
        <p:spPr>
          <a:xfrm>
            <a:off x="3840481" y="1685734"/>
            <a:ext cx="6583681" cy="1532706"/>
          </a:xfrm>
          <a:prstGeom prst="rect">
            <a:avLst/>
          </a:prstGeom>
          <a:solidFill>
            <a:schemeClr val="bg1">
              <a:lumMod val="95000"/>
            </a:schemeClr>
          </a:solidFill>
          <a:ln>
            <a:solidFill>
              <a:schemeClr val="bg1">
                <a:lumMod val="95000"/>
              </a:schemeClr>
            </a:solidFill>
          </a:ln>
        </p:spPr>
        <p:txBody>
          <a:bodyPr wrap="square" lIns="180000" rIns="36000" anchor="ctr">
            <a:noAutofit/>
          </a:bodyPr>
          <a:lstStyle/>
          <a:p>
            <a:pPr marL="0" marR="0" lvl="3"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badi" panose="020B0604020104020204" pitchFamily="34" charset="0"/>
              </a:rPr>
              <a:t>Produits : développement de technologies de refroidissement (immersion et DLC)</a:t>
            </a:r>
          </a:p>
          <a:p>
            <a:pPr marL="0" marR="0" lvl="3" indent="0"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badi" panose="020B0604020104020204" pitchFamily="34" charset="0"/>
            </a:endParaRPr>
          </a:p>
          <a:p>
            <a:pPr marL="0" marR="0" lvl="3" indent="0"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Abadi" panose="020B0604020104020204" pitchFamily="34" charset="0"/>
              </a:rPr>
              <a:t>Services : </a:t>
            </a:r>
            <a:r>
              <a:rPr lang="fr-FR" dirty="0">
                <a:solidFill>
                  <a:prstClr val="black"/>
                </a:solidFill>
                <a:latin typeface="Abadi" panose="020B0604020104020204" pitchFamily="34" charset="0"/>
              </a:rPr>
              <a:t>c</a:t>
            </a:r>
            <a:r>
              <a:rPr kumimoji="0" lang="fr-FR" sz="1800" b="0" i="0" u="none" strike="noStrike" kern="1200" cap="none" spc="0" normalizeH="0" baseline="0" noProof="0" dirty="0" err="1">
                <a:ln>
                  <a:noFill/>
                </a:ln>
                <a:solidFill>
                  <a:prstClr val="black"/>
                </a:solidFill>
                <a:effectLst/>
                <a:uLnTx/>
                <a:uFillTx/>
                <a:latin typeface="Abadi" panose="020B0604020104020204" pitchFamily="34" charset="0"/>
              </a:rPr>
              <a:t>réation</a:t>
            </a:r>
            <a:r>
              <a:rPr kumimoji="0" lang="fr-FR" sz="1800" b="0" i="0" u="none" strike="noStrike" kern="1200" cap="none" spc="0" normalizeH="0" baseline="0" noProof="0" dirty="0">
                <a:ln>
                  <a:noFill/>
                </a:ln>
                <a:solidFill>
                  <a:prstClr val="black"/>
                </a:solidFill>
                <a:effectLst/>
                <a:uLnTx/>
                <a:uFillTx/>
                <a:latin typeface="Abadi" panose="020B0604020104020204" pitchFamily="34" charset="0"/>
              </a:rPr>
              <a:t> de la JV Green Data offrant des services d’hébergement et de location de puissance</a:t>
            </a:r>
          </a:p>
        </p:txBody>
      </p:sp>
      <p:sp>
        <p:nvSpPr>
          <p:cNvPr id="23" name="ZoneTexte 22">
            <a:extLst>
              <a:ext uri="{FF2B5EF4-FFF2-40B4-BE49-F238E27FC236}">
                <a16:creationId xmlns:a16="http://schemas.microsoft.com/office/drawing/2014/main" id="{A250A759-F1DA-4FB5-9BBF-438A588F7494}"/>
              </a:ext>
            </a:extLst>
          </p:cNvPr>
          <p:cNvSpPr txBox="1"/>
          <p:nvPr/>
        </p:nvSpPr>
        <p:spPr>
          <a:xfrm>
            <a:off x="1427084" y="4505249"/>
            <a:ext cx="2282763" cy="1015663"/>
          </a:xfrm>
          <a:prstGeom prst="rect">
            <a:avLst/>
          </a:prstGeom>
          <a:noFill/>
        </p:spPr>
        <p:txBody>
          <a:bodyPr wrap="square">
            <a:spAutoFit/>
          </a:bodyPr>
          <a:lstStyle/>
          <a:p>
            <a:pPr marL="0" marR="0" lvl="3" indent="0" algn="r" fontAlgn="auto">
              <a:lnSpc>
                <a:spcPct val="100000"/>
              </a:lnSpc>
              <a:spcBef>
                <a:spcPts val="0"/>
              </a:spcBef>
              <a:spcAft>
                <a:spcPts val="0"/>
              </a:spcAft>
              <a:buClrTx/>
              <a:buSzTx/>
              <a:buFontTx/>
              <a:buNone/>
              <a:tabLst/>
              <a:defRPr/>
            </a:pPr>
            <a:r>
              <a:rPr lang="fr-FR" sz="2000" dirty="0">
                <a:solidFill>
                  <a:schemeClr val="bg1"/>
                </a:solidFill>
                <a:highlight>
                  <a:srgbClr val="494948"/>
                </a:highlight>
                <a:latin typeface="Abadi" panose="020B0604020104020204" pitchFamily="34" charset="0"/>
                <a:ea typeface="+mj-ea"/>
                <a:cs typeface="+mj-cs"/>
              </a:rPr>
              <a:t>Organisation </a:t>
            </a:r>
            <a:br>
              <a:rPr lang="fr-FR" sz="2000" dirty="0">
                <a:solidFill>
                  <a:schemeClr val="bg1"/>
                </a:solidFill>
                <a:highlight>
                  <a:srgbClr val="494948"/>
                </a:highlight>
                <a:latin typeface="Abadi" panose="020B0604020104020204" pitchFamily="34" charset="0"/>
                <a:ea typeface="+mj-ea"/>
                <a:cs typeface="+mj-cs"/>
              </a:rPr>
            </a:br>
            <a:r>
              <a:rPr lang="fr-FR" sz="2000" dirty="0">
                <a:solidFill>
                  <a:schemeClr val="bg1"/>
                </a:solidFill>
                <a:highlight>
                  <a:srgbClr val="494948"/>
                </a:highlight>
                <a:latin typeface="Abadi" panose="020B0604020104020204" pitchFamily="34" charset="0"/>
                <a:ea typeface="+mj-ea"/>
                <a:cs typeface="+mj-cs"/>
              </a:rPr>
              <a:t>marketing </a:t>
            </a:r>
            <a:br>
              <a:rPr lang="fr-FR" sz="2000" dirty="0">
                <a:solidFill>
                  <a:schemeClr val="bg1"/>
                </a:solidFill>
                <a:highlight>
                  <a:srgbClr val="494948"/>
                </a:highlight>
                <a:latin typeface="Abadi" panose="020B0604020104020204" pitchFamily="34" charset="0"/>
                <a:ea typeface="+mj-ea"/>
                <a:cs typeface="+mj-cs"/>
              </a:rPr>
            </a:br>
            <a:r>
              <a:rPr lang="fr-FR" sz="2000" dirty="0">
                <a:solidFill>
                  <a:schemeClr val="bg1"/>
                </a:solidFill>
                <a:highlight>
                  <a:srgbClr val="494948"/>
                </a:highlight>
                <a:latin typeface="Abadi" panose="020B0604020104020204" pitchFamily="34" charset="0"/>
                <a:ea typeface="+mj-ea"/>
                <a:cs typeface="+mj-cs"/>
              </a:rPr>
              <a:t>et commerciale</a:t>
            </a:r>
          </a:p>
        </p:txBody>
      </p:sp>
      <p:sp>
        <p:nvSpPr>
          <p:cNvPr id="29" name="ZoneTexte 28">
            <a:extLst>
              <a:ext uri="{FF2B5EF4-FFF2-40B4-BE49-F238E27FC236}">
                <a16:creationId xmlns:a16="http://schemas.microsoft.com/office/drawing/2014/main" id="{C4F1362D-2F3A-454E-A949-221F97556700}"/>
              </a:ext>
            </a:extLst>
          </p:cNvPr>
          <p:cNvSpPr txBox="1"/>
          <p:nvPr/>
        </p:nvSpPr>
        <p:spPr>
          <a:xfrm>
            <a:off x="2769321" y="2248903"/>
            <a:ext cx="940526" cy="400110"/>
          </a:xfrm>
          <a:prstGeom prst="rect">
            <a:avLst/>
          </a:prstGeom>
          <a:noFill/>
        </p:spPr>
        <p:txBody>
          <a:bodyPr wrap="square">
            <a:spAutoFit/>
          </a:bodyPr>
          <a:lstStyle/>
          <a:p>
            <a:pPr algn="r"/>
            <a:r>
              <a:rPr lang="fr-FR" sz="2000" dirty="0">
                <a:solidFill>
                  <a:schemeClr val="bg1"/>
                </a:solidFill>
                <a:highlight>
                  <a:srgbClr val="494948"/>
                </a:highlight>
                <a:latin typeface="Abadi" panose="020B0604020104020204" pitchFamily="34" charset="0"/>
                <a:ea typeface="+mj-ea"/>
                <a:cs typeface="+mj-cs"/>
              </a:rPr>
              <a:t>Offre</a:t>
            </a:r>
            <a:endParaRPr lang="en-GB" sz="2000" dirty="0">
              <a:solidFill>
                <a:schemeClr val="bg1"/>
              </a:solidFill>
              <a:highlight>
                <a:srgbClr val="494948"/>
              </a:highlight>
              <a:latin typeface="Abadi" panose="020B0604020104020204" pitchFamily="34" charset="0"/>
              <a:ea typeface="+mj-ea"/>
              <a:cs typeface="+mj-cs"/>
            </a:endParaRPr>
          </a:p>
        </p:txBody>
      </p:sp>
      <p:sp>
        <p:nvSpPr>
          <p:cNvPr id="31" name="ZoneTexte 30">
            <a:extLst>
              <a:ext uri="{FF2B5EF4-FFF2-40B4-BE49-F238E27FC236}">
                <a16:creationId xmlns:a16="http://schemas.microsoft.com/office/drawing/2014/main" id="{96B4EAE0-2450-4749-A841-DD9E5A27D414}"/>
              </a:ext>
            </a:extLst>
          </p:cNvPr>
          <p:cNvSpPr txBox="1"/>
          <p:nvPr/>
        </p:nvSpPr>
        <p:spPr>
          <a:xfrm>
            <a:off x="2063927" y="3584108"/>
            <a:ext cx="1645920" cy="400110"/>
          </a:xfrm>
          <a:prstGeom prst="rect">
            <a:avLst/>
          </a:prstGeom>
          <a:noFill/>
        </p:spPr>
        <p:txBody>
          <a:bodyPr wrap="square">
            <a:spAutoFit/>
          </a:bodyPr>
          <a:lstStyle/>
          <a:p>
            <a:pPr algn="r"/>
            <a:r>
              <a:rPr lang="fr-FR" sz="2000" dirty="0">
                <a:solidFill>
                  <a:schemeClr val="bg1"/>
                </a:solidFill>
                <a:highlight>
                  <a:srgbClr val="494948"/>
                </a:highlight>
                <a:latin typeface="Abadi" panose="020B0604020104020204" pitchFamily="34" charset="0"/>
                <a:ea typeface="+mj-ea"/>
                <a:cs typeface="+mj-cs"/>
              </a:rPr>
              <a:t>Production</a:t>
            </a:r>
            <a:endParaRPr lang="en-GB" sz="2000" dirty="0">
              <a:solidFill>
                <a:schemeClr val="bg1"/>
              </a:solidFill>
              <a:highlight>
                <a:srgbClr val="494948"/>
              </a:highlight>
              <a:latin typeface="Abadi" panose="020B0604020104020204" pitchFamily="34" charset="0"/>
              <a:ea typeface="+mj-ea"/>
              <a:cs typeface="+mj-cs"/>
            </a:endParaRPr>
          </a:p>
        </p:txBody>
      </p:sp>
      <p:sp>
        <p:nvSpPr>
          <p:cNvPr id="33" name="Rectangle 32">
            <a:extLst>
              <a:ext uri="{FF2B5EF4-FFF2-40B4-BE49-F238E27FC236}">
                <a16:creationId xmlns:a16="http://schemas.microsoft.com/office/drawing/2014/main" id="{CC6CF0F6-4D55-4D98-BECD-A4300AE31B15}"/>
              </a:ext>
            </a:extLst>
          </p:cNvPr>
          <p:cNvSpPr/>
          <p:nvPr/>
        </p:nvSpPr>
        <p:spPr>
          <a:xfrm flipH="1" flipV="1">
            <a:off x="3782532" y="2132601"/>
            <a:ext cx="57949" cy="587561"/>
          </a:xfrm>
          <a:prstGeom prst="rect">
            <a:avLst/>
          </a:prstGeom>
          <a:solidFill>
            <a:srgbClr val="49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4" name="Rectangle 33">
            <a:extLst>
              <a:ext uri="{FF2B5EF4-FFF2-40B4-BE49-F238E27FC236}">
                <a16:creationId xmlns:a16="http://schemas.microsoft.com/office/drawing/2014/main" id="{75167DF7-C64D-4780-92CF-316FC1125438}"/>
              </a:ext>
            </a:extLst>
          </p:cNvPr>
          <p:cNvSpPr/>
          <p:nvPr/>
        </p:nvSpPr>
        <p:spPr>
          <a:xfrm flipH="1" flipV="1">
            <a:off x="3782532" y="3557593"/>
            <a:ext cx="57949" cy="485587"/>
          </a:xfrm>
          <a:prstGeom prst="rect">
            <a:avLst/>
          </a:prstGeom>
          <a:solidFill>
            <a:srgbClr val="49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5" name="Rectangle 34">
            <a:extLst>
              <a:ext uri="{FF2B5EF4-FFF2-40B4-BE49-F238E27FC236}">
                <a16:creationId xmlns:a16="http://schemas.microsoft.com/office/drawing/2014/main" id="{0AFBD023-4740-427C-9AED-38F32D7D59E8}"/>
              </a:ext>
            </a:extLst>
          </p:cNvPr>
          <p:cNvSpPr/>
          <p:nvPr/>
        </p:nvSpPr>
        <p:spPr>
          <a:xfrm flipH="1" flipV="1">
            <a:off x="3785500" y="4577388"/>
            <a:ext cx="63744" cy="860248"/>
          </a:xfrm>
          <a:prstGeom prst="rect">
            <a:avLst/>
          </a:prstGeom>
          <a:solidFill>
            <a:srgbClr val="49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5506596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u contenu 6">
            <a:extLst>
              <a:ext uri="{FF2B5EF4-FFF2-40B4-BE49-F238E27FC236}">
                <a16:creationId xmlns:a16="http://schemas.microsoft.com/office/drawing/2014/main" id="{5AB0D1C8-367E-4788-8DFB-DB6A21DB0D4D}"/>
              </a:ext>
            </a:extLst>
          </p:cNvPr>
          <p:cNvSpPr>
            <a:spLocks noGrp="1"/>
          </p:cNvSpPr>
          <p:nvPr>
            <p:ph idx="1"/>
          </p:nvPr>
        </p:nvSpPr>
        <p:spPr>
          <a:xfrm>
            <a:off x="5627077" y="851340"/>
            <a:ext cx="6216580" cy="5325624"/>
          </a:xfrm>
        </p:spPr>
        <p:txBody>
          <a:bodyPr/>
          <a:lstStyle/>
          <a:p>
            <a:r>
              <a:rPr lang="fr-FR" b="1" dirty="0"/>
              <a:t>Profil</a:t>
            </a:r>
            <a:br>
              <a:rPr lang="fr-FR" b="1" dirty="0"/>
            </a:br>
            <a:r>
              <a:rPr lang="fr-FR" sz="1600" dirty="0"/>
              <a:t>Une proposition de valeur technologique établie - 3 enjeux pour accélérer </a:t>
            </a:r>
          </a:p>
          <a:p>
            <a:r>
              <a:rPr lang="fr-FR" b="1" dirty="0">
                <a:solidFill>
                  <a:srgbClr val="F07D00"/>
                </a:solidFill>
              </a:rPr>
              <a:t>Acquisition de Boston Limited</a:t>
            </a:r>
            <a:br>
              <a:rPr lang="fr-FR" dirty="0">
                <a:solidFill>
                  <a:srgbClr val="F07D00"/>
                </a:solidFill>
              </a:rPr>
            </a:br>
            <a:r>
              <a:rPr lang="fr-FR" sz="1600" dirty="0">
                <a:solidFill>
                  <a:srgbClr val="F07D00"/>
                </a:solidFill>
              </a:rPr>
              <a:t>Un changement de dimension et une réponse aux enjeux prioritaires du Groupe</a:t>
            </a:r>
            <a:endParaRPr lang="fr-FR" dirty="0">
              <a:solidFill>
                <a:srgbClr val="F07D00"/>
              </a:solidFill>
            </a:endParaRPr>
          </a:p>
          <a:p>
            <a:r>
              <a:rPr lang="fr-FR" b="1" dirty="0"/>
              <a:t>Eléments financiers </a:t>
            </a:r>
            <a:br>
              <a:rPr lang="fr-FR" dirty="0"/>
            </a:br>
            <a:r>
              <a:rPr lang="fr-FR" sz="1600" dirty="0"/>
              <a:t>Résultats 2019-2020 estimés</a:t>
            </a:r>
          </a:p>
          <a:p>
            <a:r>
              <a:rPr lang="fr-FR" b="1" dirty="0"/>
              <a:t>Point de situation COVID19</a:t>
            </a:r>
          </a:p>
          <a:p>
            <a:r>
              <a:rPr lang="fr-FR" b="1" dirty="0"/>
              <a:t>Perspectives</a:t>
            </a:r>
            <a:br>
              <a:rPr lang="fr-FR" dirty="0"/>
            </a:br>
            <a:r>
              <a:rPr lang="fr-FR" sz="1600" dirty="0"/>
              <a:t>Un plan d’actions focalisé sur la création de valeur</a:t>
            </a:r>
          </a:p>
        </p:txBody>
      </p:sp>
      <p:sp>
        <p:nvSpPr>
          <p:cNvPr id="5" name="Espace réservé du numéro de diapositive 4">
            <a:extLst>
              <a:ext uri="{FF2B5EF4-FFF2-40B4-BE49-F238E27FC236}">
                <a16:creationId xmlns:a16="http://schemas.microsoft.com/office/drawing/2014/main" id="{2B2A62E6-B0B0-4579-B9D6-583361D5D9EF}"/>
              </a:ext>
            </a:extLst>
          </p:cNvPr>
          <p:cNvSpPr>
            <a:spLocks noGrp="1"/>
          </p:cNvSpPr>
          <p:nvPr>
            <p:ph type="sldNum" sz="quarter" idx="12"/>
          </p:nvPr>
        </p:nvSpPr>
        <p:spPr/>
        <p:txBody>
          <a:bodyPr/>
          <a:lstStyle/>
          <a:p>
            <a:fld id="{964486D4-D654-4480-BC70-181118A9BD87}" type="slidenum">
              <a:rPr lang="fr-FR" smtClean="0"/>
              <a:pPr/>
              <a:t>8</a:t>
            </a:fld>
            <a:endParaRPr lang="fr-FR" dirty="0"/>
          </a:p>
        </p:txBody>
      </p:sp>
    </p:spTree>
    <p:extLst>
      <p:ext uri="{BB962C8B-B14F-4D97-AF65-F5344CB8AC3E}">
        <p14:creationId xmlns:p14="http://schemas.microsoft.com/office/powerpoint/2010/main" val="1345618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Parallélogramme 45">
            <a:extLst>
              <a:ext uri="{FF2B5EF4-FFF2-40B4-BE49-F238E27FC236}">
                <a16:creationId xmlns:a16="http://schemas.microsoft.com/office/drawing/2014/main" id="{328272FF-7D61-4487-987D-AECBA1F2F30C}"/>
              </a:ext>
            </a:extLst>
          </p:cNvPr>
          <p:cNvSpPr/>
          <p:nvPr/>
        </p:nvSpPr>
        <p:spPr>
          <a:xfrm>
            <a:off x="4359435" y="1387934"/>
            <a:ext cx="7603281" cy="4412809"/>
          </a:xfrm>
          <a:prstGeom prst="parallelogram">
            <a:avLst>
              <a:gd name="adj" fmla="val 4362"/>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Titre 3">
            <a:extLst>
              <a:ext uri="{FF2B5EF4-FFF2-40B4-BE49-F238E27FC236}">
                <a16:creationId xmlns:a16="http://schemas.microsoft.com/office/drawing/2014/main" id="{3439F4A8-AE6D-45AD-B8AD-2D9852AF3D32}"/>
              </a:ext>
            </a:extLst>
          </p:cNvPr>
          <p:cNvSpPr>
            <a:spLocks noGrp="1"/>
          </p:cNvSpPr>
          <p:nvPr>
            <p:ph type="title"/>
          </p:nvPr>
        </p:nvSpPr>
        <p:spPr/>
        <p:txBody>
          <a:bodyPr/>
          <a:lstStyle/>
          <a:p>
            <a:r>
              <a:rPr lang="fr-FR" dirty="0"/>
              <a:t>Boston Limited, en bref</a:t>
            </a:r>
            <a:endParaRPr lang="en-GB" dirty="0"/>
          </a:p>
        </p:txBody>
      </p:sp>
      <p:sp>
        <p:nvSpPr>
          <p:cNvPr id="3" name="Espace réservé du numéro de diapositive 2">
            <a:extLst>
              <a:ext uri="{FF2B5EF4-FFF2-40B4-BE49-F238E27FC236}">
                <a16:creationId xmlns:a16="http://schemas.microsoft.com/office/drawing/2014/main" id="{42AC07E6-DC14-49F5-96F5-B0DCDC7C31AD}"/>
              </a:ext>
            </a:extLst>
          </p:cNvPr>
          <p:cNvSpPr>
            <a:spLocks noGrp="1"/>
          </p:cNvSpPr>
          <p:nvPr>
            <p:ph type="sldNum" sz="quarter" idx="12"/>
          </p:nvPr>
        </p:nvSpPr>
        <p:spPr/>
        <p:txBody>
          <a:bodyPr/>
          <a:lstStyle/>
          <a:p>
            <a:fld id="{964486D4-D654-4480-BC70-181118A9BD87}" type="slidenum">
              <a:rPr lang="fr-FR" smtClean="0"/>
              <a:pPr/>
              <a:t>9</a:t>
            </a:fld>
            <a:endParaRPr lang="fr-FR" dirty="0"/>
          </a:p>
        </p:txBody>
      </p:sp>
      <p:sp>
        <p:nvSpPr>
          <p:cNvPr id="25" name="Rectangle 24">
            <a:extLst>
              <a:ext uri="{FF2B5EF4-FFF2-40B4-BE49-F238E27FC236}">
                <a16:creationId xmlns:a16="http://schemas.microsoft.com/office/drawing/2014/main" id="{508AD504-35FF-4FCB-9333-D7DB95A0289B}"/>
              </a:ext>
            </a:extLst>
          </p:cNvPr>
          <p:cNvSpPr/>
          <p:nvPr/>
        </p:nvSpPr>
        <p:spPr>
          <a:xfrm>
            <a:off x="898348" y="1334818"/>
            <a:ext cx="2837112" cy="683496"/>
          </a:xfrm>
          <a:prstGeom prst="rect">
            <a:avLst/>
          </a:prstGeom>
          <a:noFill/>
        </p:spPr>
        <p:txBody>
          <a:bodyPr wrap="square">
            <a:noAutofit/>
          </a:bodyPr>
          <a:lstStyle/>
          <a:p>
            <a:pPr algn="ctr"/>
            <a:r>
              <a:rPr lang="fr-FR" dirty="0">
                <a:solidFill>
                  <a:srgbClr val="000000"/>
                </a:solidFill>
                <a:latin typeface="Abadi" panose="020B0604020104020204" pitchFamily="34" charset="0"/>
              </a:rPr>
              <a:t>Un groupe britannique fondé en </a:t>
            </a:r>
            <a:r>
              <a:rPr lang="fr-FR" sz="2400" dirty="0">
                <a:solidFill>
                  <a:schemeClr val="bg1"/>
                </a:solidFill>
                <a:highlight>
                  <a:srgbClr val="F07D00"/>
                </a:highlight>
                <a:latin typeface="Abadi" panose="020B0604020104020204" pitchFamily="34" charset="0"/>
              </a:rPr>
              <a:t>1992</a:t>
            </a:r>
            <a:r>
              <a:rPr lang="fr-FR" dirty="0">
                <a:solidFill>
                  <a:srgbClr val="000000"/>
                </a:solidFill>
                <a:latin typeface="Abadi" panose="020B0604020104020204" pitchFamily="34" charset="0"/>
              </a:rPr>
              <a:t>
</a:t>
            </a:r>
            <a:endParaRPr lang="fr-FR" sz="2400" dirty="0">
              <a:solidFill>
                <a:schemeClr val="bg1"/>
              </a:solidFill>
              <a:highlight>
                <a:srgbClr val="F07D00"/>
              </a:highlight>
              <a:latin typeface="Abadi" panose="020B0604020104020204" pitchFamily="34" charset="0"/>
            </a:endParaRPr>
          </a:p>
        </p:txBody>
      </p:sp>
      <p:sp>
        <p:nvSpPr>
          <p:cNvPr id="1224" name="Rectangle 1223">
            <a:extLst>
              <a:ext uri="{FF2B5EF4-FFF2-40B4-BE49-F238E27FC236}">
                <a16:creationId xmlns:a16="http://schemas.microsoft.com/office/drawing/2014/main" id="{26A6AF6E-0A11-474C-8A42-EDB495217E6E}"/>
              </a:ext>
            </a:extLst>
          </p:cNvPr>
          <p:cNvSpPr/>
          <p:nvPr/>
        </p:nvSpPr>
        <p:spPr>
          <a:xfrm>
            <a:off x="4703418" y="1173349"/>
            <a:ext cx="5641962" cy="3783104"/>
          </a:xfrm>
          <a:prstGeom prst="rect">
            <a:avLst/>
          </a:prstGeom>
        </p:spPr>
        <p:txBody>
          <a:bodyPr wrap="none">
            <a:noAutofit/>
          </a:bodyPr>
          <a:lstStyle/>
          <a:p>
            <a:pPr lvl="0"/>
            <a:endParaRPr lang="fr-FR" sz="2400" dirty="0">
              <a:solidFill>
                <a:prstClr val="white"/>
              </a:solidFill>
              <a:highlight>
                <a:srgbClr val="F07D00"/>
              </a:highlight>
              <a:latin typeface="Abadi" panose="020B0604020104020204" pitchFamily="34" charset="0"/>
            </a:endParaRPr>
          </a:p>
          <a:p>
            <a:pPr lvl="0"/>
            <a:r>
              <a:rPr lang="fr-FR" sz="2400" dirty="0">
                <a:solidFill>
                  <a:prstClr val="white"/>
                </a:solidFill>
                <a:highlight>
                  <a:srgbClr val="F07D00"/>
                </a:highlight>
                <a:latin typeface="Abadi" panose="020B0604020104020204" pitchFamily="34" charset="0"/>
              </a:rPr>
              <a:t>35</a:t>
            </a:r>
            <a:r>
              <a:rPr lang="fr-FR" sz="2400" dirty="0">
                <a:solidFill>
                  <a:prstClr val="white"/>
                </a:solidFill>
                <a:latin typeface="Abadi" panose="020B0604020104020204" pitchFamily="34" charset="0"/>
              </a:rPr>
              <a:t> </a:t>
            </a:r>
            <a:r>
              <a:rPr lang="fr-FR" dirty="0">
                <a:solidFill>
                  <a:srgbClr val="000000"/>
                </a:solidFill>
                <a:latin typeface="Abadi" panose="020B0604020104020204" pitchFamily="34" charset="0"/>
              </a:rPr>
              <a:t>partenaires technologiques dans le monde entier
</a:t>
            </a:r>
          </a:p>
          <a:p>
            <a:pPr lvl="0"/>
            <a:endParaRPr lang="fr-FR" sz="2800" dirty="0">
              <a:solidFill>
                <a:srgbClr val="000000"/>
              </a:solidFill>
              <a:latin typeface="Abadi" panose="020B0604020104020204" pitchFamily="34" charset="0"/>
            </a:endParaRPr>
          </a:p>
          <a:p>
            <a:pPr lvl="0"/>
            <a:endParaRPr lang="fr-FR" dirty="0">
              <a:solidFill>
                <a:srgbClr val="000000"/>
              </a:solidFill>
              <a:latin typeface="Abadi" panose="020B0604020104020204" pitchFamily="34" charset="0"/>
            </a:endParaRPr>
          </a:p>
          <a:p>
            <a:pPr lvl="0"/>
            <a:r>
              <a:rPr lang="fr-FR" sz="2400" dirty="0">
                <a:solidFill>
                  <a:prstClr val="white"/>
                </a:solidFill>
                <a:highlight>
                  <a:srgbClr val="F07D00"/>
                </a:highlight>
                <a:latin typeface="Abadi" panose="020B0604020104020204" pitchFamily="34" charset="0"/>
              </a:rPr>
              <a:t>Certifications multiples</a:t>
            </a:r>
            <a:endParaRPr lang="fr-FR" dirty="0">
              <a:solidFill>
                <a:srgbClr val="000000"/>
              </a:solidFill>
              <a:latin typeface="Abadi" panose="020B0604020104020204" pitchFamily="34" charset="0"/>
              <a:ea typeface="Calibri" panose="020F0502020204030204" pitchFamily="34" charset="0"/>
            </a:endParaRPr>
          </a:p>
          <a:p>
            <a:pPr lvl="0"/>
            <a:r>
              <a:rPr lang="fr-FR" dirty="0">
                <a:solidFill>
                  <a:srgbClr val="000000"/>
                </a:solidFill>
                <a:latin typeface="Abadi" panose="020B0604020104020204" pitchFamily="34" charset="0"/>
                <a:ea typeface="Calibri" panose="020F0502020204030204" pitchFamily="34" charset="0"/>
              </a:rPr>
              <a:t>	</a:t>
            </a:r>
          </a:p>
          <a:p>
            <a:pPr lvl="0"/>
            <a:endParaRPr lang="fr-FR" sz="3200" dirty="0">
              <a:solidFill>
                <a:srgbClr val="000000"/>
              </a:solidFill>
              <a:latin typeface="Abadi" panose="020B0604020104020204" pitchFamily="34" charset="0"/>
              <a:ea typeface="Calibri" panose="020F0502020204030204" pitchFamily="34" charset="0"/>
            </a:endParaRPr>
          </a:p>
          <a:p>
            <a:pPr lvl="0"/>
            <a:endParaRPr lang="fr-FR" sz="1400" dirty="0">
              <a:solidFill>
                <a:srgbClr val="000000"/>
              </a:solidFill>
              <a:latin typeface="Abadi" panose="020B0604020104020204" pitchFamily="34" charset="0"/>
              <a:ea typeface="Calibri" panose="020F0502020204030204" pitchFamily="34" charset="0"/>
            </a:endParaRPr>
          </a:p>
          <a:p>
            <a:pPr lvl="0"/>
            <a:r>
              <a:rPr lang="fr-FR" sz="2400" dirty="0">
                <a:solidFill>
                  <a:prstClr val="white"/>
                </a:solidFill>
                <a:highlight>
                  <a:srgbClr val="F07D00"/>
                </a:highlight>
                <a:latin typeface="Abadi" panose="020B0604020104020204" pitchFamily="34" charset="0"/>
                <a:ea typeface="Calibri" panose="020F0502020204030204" pitchFamily="34" charset="0"/>
              </a:rPr>
              <a:t>Des milliers</a:t>
            </a:r>
            <a:r>
              <a:rPr lang="fr-FR" dirty="0">
                <a:solidFill>
                  <a:srgbClr val="000000"/>
                </a:solidFill>
                <a:latin typeface="Abadi" panose="020B0604020104020204" pitchFamily="34" charset="0"/>
                <a:ea typeface="Calibri" panose="020F0502020204030204" pitchFamily="34" charset="0"/>
              </a:rPr>
              <a:t> de </a:t>
            </a:r>
            <a:r>
              <a:rPr lang="en-GB" dirty="0" err="1">
                <a:solidFill>
                  <a:srgbClr val="000000"/>
                </a:solidFill>
                <a:latin typeface="Abadi" panose="020B0604020104020204" pitchFamily="34" charset="0"/>
              </a:rPr>
              <a:t>produits</a:t>
            </a:r>
            <a:r>
              <a:rPr lang="en-GB" dirty="0">
                <a:solidFill>
                  <a:srgbClr val="000000"/>
                </a:solidFill>
                <a:latin typeface="Abadi" panose="020B0604020104020204" pitchFamily="34" charset="0"/>
              </a:rPr>
              <a:t> </a:t>
            </a:r>
            <a:r>
              <a:rPr lang="en-GB" dirty="0" err="1">
                <a:solidFill>
                  <a:srgbClr val="000000"/>
                </a:solidFill>
                <a:latin typeface="Abadi" panose="020B0604020104020204" pitchFamily="34" charset="0"/>
              </a:rPr>
              <a:t>en</a:t>
            </a:r>
            <a:r>
              <a:rPr lang="en-GB" dirty="0">
                <a:solidFill>
                  <a:srgbClr val="000000"/>
                </a:solidFill>
                <a:latin typeface="Abadi" panose="020B0604020104020204" pitchFamily="34" charset="0"/>
              </a:rPr>
              <a:t> catalogue</a:t>
            </a:r>
            <a:r>
              <a:rPr lang="fr-FR" dirty="0">
                <a:solidFill>
                  <a:srgbClr val="000000"/>
                </a:solidFill>
                <a:latin typeface="Abadi" panose="020B0604020104020204" pitchFamily="34" charset="0"/>
              </a:rPr>
              <a:t> et des centaines de solutions</a:t>
            </a:r>
            <a:endParaRPr lang="fr-FR" dirty="0">
              <a:solidFill>
                <a:srgbClr val="000000"/>
              </a:solidFill>
              <a:latin typeface="Abadi" panose="020B0604020104020204" pitchFamily="34" charset="0"/>
              <a:ea typeface="Calibri" panose="020F0502020204030204" pitchFamily="34" charset="0"/>
            </a:endParaRPr>
          </a:p>
          <a:p>
            <a:endParaRPr lang="fr-FR" dirty="0">
              <a:solidFill>
                <a:srgbClr val="000000"/>
              </a:solidFill>
              <a:latin typeface="Abadi" panose="020B0604020104020204" pitchFamily="34" charset="0"/>
              <a:ea typeface="Calibri" panose="020F0502020204030204" pitchFamily="34" charset="0"/>
            </a:endParaRPr>
          </a:p>
        </p:txBody>
      </p:sp>
      <p:grpSp>
        <p:nvGrpSpPr>
          <p:cNvPr id="1225" name="Groupe 1224">
            <a:extLst>
              <a:ext uri="{FF2B5EF4-FFF2-40B4-BE49-F238E27FC236}">
                <a16:creationId xmlns:a16="http://schemas.microsoft.com/office/drawing/2014/main" id="{A2929EA4-EBEF-4107-BD42-C3F592E3E80A}"/>
              </a:ext>
            </a:extLst>
          </p:cNvPr>
          <p:cNvGrpSpPr/>
          <p:nvPr/>
        </p:nvGrpSpPr>
        <p:grpSpPr>
          <a:xfrm>
            <a:off x="428806" y="2169831"/>
            <a:ext cx="3776196" cy="1969920"/>
            <a:chOff x="4198224" y="2618875"/>
            <a:chExt cx="4116401" cy="2147393"/>
          </a:xfrm>
        </p:grpSpPr>
        <p:sp>
          <p:nvSpPr>
            <p:cNvPr id="1226" name="Rectangle 1225">
              <a:extLst>
                <a:ext uri="{FF2B5EF4-FFF2-40B4-BE49-F238E27FC236}">
                  <a16:creationId xmlns:a16="http://schemas.microsoft.com/office/drawing/2014/main" id="{EFD6AABE-08CF-4D71-A73D-88687634ADC4}"/>
                </a:ext>
              </a:extLst>
            </p:cNvPr>
            <p:cNvSpPr/>
            <p:nvPr/>
          </p:nvSpPr>
          <p:spPr>
            <a:xfrm>
              <a:off x="4198224" y="2618875"/>
              <a:ext cx="4116401" cy="2147393"/>
            </a:xfrm>
            <a:prstGeom prst="rect">
              <a:avLst/>
            </a:prstGeom>
            <a:solidFill>
              <a:schemeClr val="bg1"/>
            </a:solidFill>
            <a:ln>
              <a:solidFill>
                <a:srgbClr val="EAEAEB"/>
              </a:solidFill>
            </a:ln>
          </p:spPr>
          <p:txBody>
            <a:bodyPr wrap="square" lIns="36000" rIns="36000">
              <a:noAutofit/>
            </a:bodyPr>
            <a:lstStyle/>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endParaRPr lang="fr-FR" sz="1300" dirty="0">
                <a:latin typeface="Abadi" panose="020B0604020104020204" pitchFamily="34" charset="0"/>
                <a:ea typeface="Calibri" panose="020F0502020204030204" pitchFamily="34" charset="0"/>
              </a:endParaRPr>
            </a:p>
            <a:p>
              <a:pPr algn="ctr"/>
              <a:r>
                <a:rPr lang="fr-FR" sz="1300" dirty="0">
                  <a:latin typeface="Abadi" panose="020B0604020104020204" pitchFamily="34" charset="0"/>
                  <a:ea typeface="Calibri" panose="020F0502020204030204" pitchFamily="34" charset="0"/>
                </a:rPr>
                <a:t>Référence mondiale dans la commercialisation d’équipements informatiques bénéficiant des technologies les plus avancées du marché.</a:t>
              </a:r>
            </a:p>
          </p:txBody>
        </p:sp>
        <p:pic>
          <p:nvPicPr>
            <p:cNvPr id="1227" name="Picture 2" descr="Résultat de recherche d'images pour &quot;boston limited&quot;">
              <a:extLst>
                <a:ext uri="{FF2B5EF4-FFF2-40B4-BE49-F238E27FC236}">
                  <a16:creationId xmlns:a16="http://schemas.microsoft.com/office/drawing/2014/main" id="{7A7D99EA-91EE-4E3D-B9D3-0B9C0B05CC6F}"/>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30876" y="2887440"/>
              <a:ext cx="3251096" cy="960372"/>
            </a:xfrm>
            <a:prstGeom prst="rect">
              <a:avLst/>
            </a:prstGeom>
            <a:noFill/>
            <a:extLst>
              <a:ext uri="{909E8E84-426E-40DD-AFC4-6F175D3DCCD1}">
                <a14:hiddenFill xmlns:a14="http://schemas.microsoft.com/office/drawing/2010/main">
                  <a:solidFill>
                    <a:srgbClr val="FFFFFF"/>
                  </a:solidFill>
                </a14:hiddenFill>
              </a:ext>
            </a:extLst>
          </p:spPr>
        </p:pic>
      </p:grpSp>
      <p:sp>
        <p:nvSpPr>
          <p:cNvPr id="1245" name="Rectangle 1244">
            <a:extLst>
              <a:ext uri="{FF2B5EF4-FFF2-40B4-BE49-F238E27FC236}">
                <a16:creationId xmlns:a16="http://schemas.microsoft.com/office/drawing/2014/main" id="{8470D3FE-59ED-4E60-8CF9-2ABA5D0B22AB}"/>
              </a:ext>
            </a:extLst>
          </p:cNvPr>
          <p:cNvSpPr/>
          <p:nvPr/>
        </p:nvSpPr>
        <p:spPr>
          <a:xfrm>
            <a:off x="5741058" y="3753892"/>
            <a:ext cx="184731" cy="261610"/>
          </a:xfrm>
          <a:prstGeom prst="rect">
            <a:avLst/>
          </a:prstGeom>
        </p:spPr>
        <p:txBody>
          <a:bodyPr wrap="none">
            <a:spAutoFit/>
          </a:bodyPr>
          <a:lstStyle/>
          <a:p>
            <a:endParaRPr lang="en-GB" sz="1100" i="1" dirty="0">
              <a:latin typeface="Abadi" panose="020B0604020104020204" pitchFamily="34" charset="0"/>
            </a:endParaRPr>
          </a:p>
        </p:txBody>
      </p:sp>
      <p:sp>
        <p:nvSpPr>
          <p:cNvPr id="1246" name="Rectangle 1245">
            <a:extLst>
              <a:ext uri="{FF2B5EF4-FFF2-40B4-BE49-F238E27FC236}">
                <a16:creationId xmlns:a16="http://schemas.microsoft.com/office/drawing/2014/main" id="{4FA80202-287B-4604-9937-89EE7029CD4C}"/>
              </a:ext>
            </a:extLst>
          </p:cNvPr>
          <p:cNvSpPr/>
          <p:nvPr/>
        </p:nvSpPr>
        <p:spPr>
          <a:xfrm>
            <a:off x="5333702" y="3556557"/>
            <a:ext cx="2048959" cy="400110"/>
          </a:xfrm>
          <a:prstGeom prst="rect">
            <a:avLst/>
          </a:prstGeom>
        </p:spPr>
        <p:txBody>
          <a:bodyPr wrap="none">
            <a:spAutoFit/>
          </a:bodyPr>
          <a:lstStyle/>
          <a:p>
            <a:r>
              <a:rPr lang="en-GB" sz="1000" dirty="0" err="1">
                <a:latin typeface="Abadi" panose="020B0604020104020204" pitchFamily="34" charset="0"/>
              </a:rPr>
              <a:t>Qualité</a:t>
            </a:r>
            <a:r>
              <a:rPr lang="en-GB" sz="1000" dirty="0">
                <a:latin typeface="Abadi" panose="020B0604020104020204" pitchFamily="34" charset="0"/>
              </a:rPr>
              <a:t> : ISO 9001:2015</a:t>
            </a:r>
          </a:p>
          <a:p>
            <a:r>
              <a:rPr lang="en-GB" sz="1000" dirty="0" err="1">
                <a:latin typeface="Abadi" panose="020B0604020104020204" pitchFamily="34" charset="0"/>
              </a:rPr>
              <a:t>Environnement</a:t>
            </a:r>
            <a:r>
              <a:rPr lang="en-GB" sz="1000" dirty="0">
                <a:latin typeface="Abadi" panose="020B0604020104020204" pitchFamily="34" charset="0"/>
              </a:rPr>
              <a:t> : ISO 14001:2015</a:t>
            </a:r>
          </a:p>
        </p:txBody>
      </p:sp>
      <p:cxnSp>
        <p:nvCxnSpPr>
          <p:cNvPr id="1259" name="Connecteur droit 1258">
            <a:extLst>
              <a:ext uri="{FF2B5EF4-FFF2-40B4-BE49-F238E27FC236}">
                <a16:creationId xmlns:a16="http://schemas.microsoft.com/office/drawing/2014/main" id="{24A89317-D2BC-42A8-88B8-839C1ED3E970}"/>
              </a:ext>
            </a:extLst>
          </p:cNvPr>
          <p:cNvCxnSpPr>
            <a:cxnSpLocks/>
          </p:cNvCxnSpPr>
          <p:nvPr/>
        </p:nvCxnSpPr>
        <p:spPr>
          <a:xfrm>
            <a:off x="4824919" y="2026398"/>
            <a:ext cx="6692043" cy="0"/>
          </a:xfrm>
          <a:prstGeom prst="line">
            <a:avLst/>
          </a:prstGeom>
          <a:ln w="19050">
            <a:solidFill>
              <a:srgbClr val="9E9E9D"/>
            </a:solidFill>
          </a:ln>
        </p:spPr>
        <p:style>
          <a:lnRef idx="1">
            <a:schemeClr val="accent1"/>
          </a:lnRef>
          <a:fillRef idx="0">
            <a:schemeClr val="accent1"/>
          </a:fillRef>
          <a:effectRef idx="0">
            <a:schemeClr val="accent1"/>
          </a:effectRef>
          <a:fontRef idx="minor">
            <a:schemeClr val="tx1"/>
          </a:fontRef>
        </p:style>
      </p:cxnSp>
      <p:cxnSp>
        <p:nvCxnSpPr>
          <p:cNvPr id="1260" name="Connecteur droit 1259">
            <a:extLst>
              <a:ext uri="{FF2B5EF4-FFF2-40B4-BE49-F238E27FC236}">
                <a16:creationId xmlns:a16="http://schemas.microsoft.com/office/drawing/2014/main" id="{F583A04B-2B65-464F-8EAA-5093F0F7B639}"/>
              </a:ext>
            </a:extLst>
          </p:cNvPr>
          <p:cNvCxnSpPr>
            <a:cxnSpLocks/>
          </p:cNvCxnSpPr>
          <p:nvPr/>
        </p:nvCxnSpPr>
        <p:spPr>
          <a:xfrm>
            <a:off x="4797169" y="2025187"/>
            <a:ext cx="366785" cy="0"/>
          </a:xfrm>
          <a:prstGeom prst="line">
            <a:avLst/>
          </a:prstGeom>
          <a:ln w="38100">
            <a:solidFill>
              <a:srgbClr val="F07D00"/>
            </a:solidFill>
          </a:ln>
        </p:spPr>
        <p:style>
          <a:lnRef idx="1">
            <a:schemeClr val="accent1"/>
          </a:lnRef>
          <a:fillRef idx="0">
            <a:schemeClr val="accent1"/>
          </a:fillRef>
          <a:effectRef idx="0">
            <a:schemeClr val="accent1"/>
          </a:effectRef>
          <a:fontRef idx="minor">
            <a:schemeClr val="tx1"/>
          </a:fontRef>
        </p:style>
      </p:cxnSp>
      <p:cxnSp>
        <p:nvCxnSpPr>
          <p:cNvPr id="1262" name="Connecteur droit 1261">
            <a:extLst>
              <a:ext uri="{FF2B5EF4-FFF2-40B4-BE49-F238E27FC236}">
                <a16:creationId xmlns:a16="http://schemas.microsoft.com/office/drawing/2014/main" id="{A037034D-3ED0-4B8D-9DAB-0DDA5B5B991F}"/>
              </a:ext>
            </a:extLst>
          </p:cNvPr>
          <p:cNvCxnSpPr>
            <a:cxnSpLocks/>
          </p:cNvCxnSpPr>
          <p:nvPr/>
        </p:nvCxnSpPr>
        <p:spPr>
          <a:xfrm>
            <a:off x="4775818" y="3371322"/>
            <a:ext cx="5103084" cy="0"/>
          </a:xfrm>
          <a:prstGeom prst="line">
            <a:avLst/>
          </a:prstGeom>
          <a:ln w="19050">
            <a:solidFill>
              <a:srgbClr val="9E9E9D"/>
            </a:solidFill>
          </a:ln>
        </p:spPr>
        <p:style>
          <a:lnRef idx="1">
            <a:schemeClr val="accent1"/>
          </a:lnRef>
          <a:fillRef idx="0">
            <a:schemeClr val="accent1"/>
          </a:fillRef>
          <a:effectRef idx="0">
            <a:schemeClr val="accent1"/>
          </a:effectRef>
          <a:fontRef idx="minor">
            <a:schemeClr val="tx1"/>
          </a:fontRef>
        </p:style>
      </p:cxnSp>
      <p:cxnSp>
        <p:nvCxnSpPr>
          <p:cNvPr id="1263" name="Connecteur droit 1262">
            <a:extLst>
              <a:ext uri="{FF2B5EF4-FFF2-40B4-BE49-F238E27FC236}">
                <a16:creationId xmlns:a16="http://schemas.microsoft.com/office/drawing/2014/main" id="{0BE40D07-C127-4A90-9F85-5F836477AFF3}"/>
              </a:ext>
            </a:extLst>
          </p:cNvPr>
          <p:cNvCxnSpPr>
            <a:cxnSpLocks/>
          </p:cNvCxnSpPr>
          <p:nvPr/>
        </p:nvCxnSpPr>
        <p:spPr>
          <a:xfrm>
            <a:off x="4775818" y="3371322"/>
            <a:ext cx="1061585" cy="0"/>
          </a:xfrm>
          <a:prstGeom prst="line">
            <a:avLst/>
          </a:prstGeom>
          <a:ln w="38100">
            <a:solidFill>
              <a:srgbClr val="F07D00"/>
            </a:solidFill>
          </a:ln>
        </p:spPr>
        <p:style>
          <a:lnRef idx="1">
            <a:schemeClr val="accent1"/>
          </a:lnRef>
          <a:fillRef idx="0">
            <a:schemeClr val="accent1"/>
          </a:fillRef>
          <a:effectRef idx="0">
            <a:schemeClr val="accent1"/>
          </a:effectRef>
          <a:fontRef idx="minor">
            <a:schemeClr val="tx1"/>
          </a:fontRef>
        </p:style>
      </p:cxnSp>
      <p:cxnSp>
        <p:nvCxnSpPr>
          <p:cNvPr id="1270" name="Connecteur droit 1269">
            <a:extLst>
              <a:ext uri="{FF2B5EF4-FFF2-40B4-BE49-F238E27FC236}">
                <a16:creationId xmlns:a16="http://schemas.microsoft.com/office/drawing/2014/main" id="{D0EA4363-1EAA-4DD3-A0C6-6F23D92797DE}"/>
              </a:ext>
            </a:extLst>
          </p:cNvPr>
          <p:cNvCxnSpPr>
            <a:cxnSpLocks/>
          </p:cNvCxnSpPr>
          <p:nvPr/>
        </p:nvCxnSpPr>
        <p:spPr>
          <a:xfrm>
            <a:off x="4787638" y="4700768"/>
            <a:ext cx="6927110" cy="0"/>
          </a:xfrm>
          <a:prstGeom prst="line">
            <a:avLst/>
          </a:prstGeom>
          <a:ln w="19050">
            <a:solidFill>
              <a:srgbClr val="9E9E9D"/>
            </a:solidFill>
          </a:ln>
        </p:spPr>
        <p:style>
          <a:lnRef idx="1">
            <a:schemeClr val="accent1"/>
          </a:lnRef>
          <a:fillRef idx="0">
            <a:schemeClr val="accent1"/>
          </a:fillRef>
          <a:effectRef idx="0">
            <a:schemeClr val="accent1"/>
          </a:effectRef>
          <a:fontRef idx="minor">
            <a:schemeClr val="tx1"/>
          </a:fontRef>
        </p:style>
      </p:cxnSp>
      <p:cxnSp>
        <p:nvCxnSpPr>
          <p:cNvPr id="1271" name="Connecteur droit 1270">
            <a:extLst>
              <a:ext uri="{FF2B5EF4-FFF2-40B4-BE49-F238E27FC236}">
                <a16:creationId xmlns:a16="http://schemas.microsoft.com/office/drawing/2014/main" id="{13F5BE2C-B9D1-4821-993B-DB67CA792AF8}"/>
              </a:ext>
            </a:extLst>
          </p:cNvPr>
          <p:cNvCxnSpPr>
            <a:cxnSpLocks/>
          </p:cNvCxnSpPr>
          <p:nvPr/>
        </p:nvCxnSpPr>
        <p:spPr>
          <a:xfrm>
            <a:off x="4787638" y="4700768"/>
            <a:ext cx="1416392" cy="0"/>
          </a:xfrm>
          <a:prstGeom prst="line">
            <a:avLst/>
          </a:prstGeom>
          <a:ln w="38100">
            <a:solidFill>
              <a:srgbClr val="F07D00"/>
            </a:solidFill>
          </a:ln>
        </p:spPr>
        <p:style>
          <a:lnRef idx="1">
            <a:schemeClr val="accent1"/>
          </a:lnRef>
          <a:fillRef idx="0">
            <a:schemeClr val="accent1"/>
          </a:fillRef>
          <a:effectRef idx="0">
            <a:schemeClr val="accent1"/>
          </a:effectRef>
          <a:fontRef idx="minor">
            <a:schemeClr val="tx1"/>
          </a:fontRef>
        </p:style>
      </p:cxnSp>
      <p:cxnSp>
        <p:nvCxnSpPr>
          <p:cNvPr id="1274" name="Connecteur droit 1273">
            <a:extLst>
              <a:ext uri="{FF2B5EF4-FFF2-40B4-BE49-F238E27FC236}">
                <a16:creationId xmlns:a16="http://schemas.microsoft.com/office/drawing/2014/main" id="{D8A92994-675A-4AB6-8488-B1ACE6B01706}"/>
              </a:ext>
            </a:extLst>
          </p:cNvPr>
          <p:cNvCxnSpPr>
            <a:cxnSpLocks/>
          </p:cNvCxnSpPr>
          <p:nvPr/>
        </p:nvCxnSpPr>
        <p:spPr>
          <a:xfrm>
            <a:off x="9220706" y="4700768"/>
            <a:ext cx="1244812" cy="0"/>
          </a:xfrm>
          <a:prstGeom prst="line">
            <a:avLst/>
          </a:prstGeom>
          <a:ln w="38100">
            <a:solidFill>
              <a:srgbClr val="F07D00"/>
            </a:solidFill>
          </a:ln>
        </p:spPr>
        <p:style>
          <a:lnRef idx="1">
            <a:schemeClr val="accent1"/>
          </a:lnRef>
          <a:fillRef idx="0">
            <a:schemeClr val="accent1"/>
          </a:fillRef>
          <a:effectRef idx="0">
            <a:schemeClr val="accent1"/>
          </a:effectRef>
          <a:fontRef idx="minor">
            <a:schemeClr val="tx1"/>
          </a:fontRef>
        </p:style>
      </p:cxnSp>
      <p:grpSp>
        <p:nvGrpSpPr>
          <p:cNvPr id="1286" name="Groupe 1285">
            <a:extLst>
              <a:ext uri="{FF2B5EF4-FFF2-40B4-BE49-F238E27FC236}">
                <a16:creationId xmlns:a16="http://schemas.microsoft.com/office/drawing/2014/main" id="{07DF3521-F6DE-4526-BBE8-CA776410B632}"/>
              </a:ext>
            </a:extLst>
          </p:cNvPr>
          <p:cNvGrpSpPr/>
          <p:nvPr/>
        </p:nvGrpSpPr>
        <p:grpSpPr>
          <a:xfrm>
            <a:off x="4824919" y="1984683"/>
            <a:ext cx="6692043" cy="731504"/>
            <a:chOff x="4824919" y="2495926"/>
            <a:chExt cx="6692043" cy="731504"/>
          </a:xfrm>
        </p:grpSpPr>
        <p:grpSp>
          <p:nvGrpSpPr>
            <p:cNvPr id="1239" name="Groupe 1238">
              <a:extLst>
                <a:ext uri="{FF2B5EF4-FFF2-40B4-BE49-F238E27FC236}">
                  <a16:creationId xmlns:a16="http://schemas.microsoft.com/office/drawing/2014/main" id="{43FD3EF0-24B5-4D38-AF59-930DE2058D07}"/>
                </a:ext>
              </a:extLst>
            </p:cNvPr>
            <p:cNvGrpSpPr/>
            <p:nvPr/>
          </p:nvGrpSpPr>
          <p:grpSpPr>
            <a:xfrm>
              <a:off x="4824919" y="2495926"/>
              <a:ext cx="6692043" cy="731504"/>
              <a:chOff x="4958879" y="2489296"/>
              <a:chExt cx="8771650" cy="958825"/>
            </a:xfrm>
          </p:grpSpPr>
          <p:pic>
            <p:nvPicPr>
              <p:cNvPr id="1230" name="Image 1229">
                <a:extLst>
                  <a:ext uri="{FF2B5EF4-FFF2-40B4-BE49-F238E27FC236}">
                    <a16:creationId xmlns:a16="http://schemas.microsoft.com/office/drawing/2014/main" id="{5B28217E-CC9D-4097-B88B-33C1D76E614E}"/>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520760" y="2489296"/>
                <a:ext cx="1833819" cy="958825"/>
              </a:xfrm>
              <a:prstGeom prst="rect">
                <a:avLst/>
              </a:prstGeom>
            </p:spPr>
          </p:pic>
          <p:pic>
            <p:nvPicPr>
              <p:cNvPr id="1232" name="Image 1231" descr="Une image contenant pièce, dessin, signe&#10;&#10;Description générée automatiquement">
                <a:extLst>
                  <a:ext uri="{FF2B5EF4-FFF2-40B4-BE49-F238E27FC236}">
                    <a16:creationId xmlns:a16="http://schemas.microsoft.com/office/drawing/2014/main" id="{672513A0-3AE7-43DD-9F80-E55796383539}"/>
                  </a:ext>
                </a:extLst>
              </p:cNvPr>
              <p:cNvPicPr>
                <a:picLocks noChangeAspect="1"/>
              </p:cNvPicPr>
              <p:nvPr/>
            </p:nvPicPr>
            <p:blipFill>
              <a:blip r:embed="rId4">
                <a:duotone>
                  <a:schemeClr val="accent3">
                    <a:shade val="45000"/>
                    <a:satMod val="135000"/>
                  </a:schemeClr>
                  <a:prstClr val="white"/>
                </a:duotone>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4958879" y="2681389"/>
                <a:ext cx="1137121" cy="611203"/>
              </a:xfrm>
              <a:prstGeom prst="rect">
                <a:avLst/>
              </a:prstGeom>
            </p:spPr>
          </p:pic>
          <p:pic>
            <p:nvPicPr>
              <p:cNvPr id="1234" name="Image 1233" descr="Une image contenant dessin, alimentation, chemise&#10;&#10;Description générée automatiquement">
                <a:extLst>
                  <a:ext uri="{FF2B5EF4-FFF2-40B4-BE49-F238E27FC236}">
                    <a16:creationId xmlns:a16="http://schemas.microsoft.com/office/drawing/2014/main" id="{1699298B-229C-47A0-8850-04774F46D2BC}"/>
                  </a:ext>
                </a:extLst>
              </p:cNvPr>
              <p:cNvPicPr>
                <a:picLocks noChangeAspect="1"/>
              </p:cNvPicPr>
              <p:nvPr/>
            </p:nvPicPr>
            <p:blipFill>
              <a:blip r:embed="rId6">
                <a:duotone>
                  <a:schemeClr val="accent3">
                    <a:shade val="45000"/>
                    <a:satMod val="135000"/>
                  </a:schemeClr>
                  <a:prstClr val="white"/>
                </a:duotone>
                <a:extLst>
                  <a:ext uri="{BEBA8EAE-BF5A-486C-A8C5-ECC9F3942E4B}">
                    <a14:imgProps xmlns:a14="http://schemas.microsoft.com/office/drawing/2010/main">
                      <a14:imgLayer r:embed="rId7">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6286001" y="2542387"/>
                <a:ext cx="1550779" cy="872313"/>
              </a:xfrm>
              <a:prstGeom prst="rect">
                <a:avLst/>
              </a:prstGeom>
            </p:spPr>
          </p:pic>
          <p:pic>
            <p:nvPicPr>
              <p:cNvPr id="1236" name="Image 1235">
                <a:extLst>
                  <a:ext uri="{FF2B5EF4-FFF2-40B4-BE49-F238E27FC236}">
                    <a16:creationId xmlns:a16="http://schemas.microsoft.com/office/drawing/2014/main" id="{E2E9445A-0E93-4BE8-A0C2-AD1BC7BAD6EA}"/>
                  </a:ext>
                </a:extLst>
              </p:cNvPr>
              <p:cNvPicPr>
                <a:picLocks noChangeAspect="1"/>
              </p:cNvPicPr>
              <p:nvPr/>
            </p:nvPicPr>
            <p:blipFill>
              <a:blip r:embed="rId8">
                <a:duotone>
                  <a:schemeClr val="accent3">
                    <a:shade val="45000"/>
                    <a:satMod val="135000"/>
                  </a:schemeClr>
                  <a:prstClr val="white"/>
                </a:duotone>
              </a:blip>
              <a:stretch>
                <a:fillRect/>
              </a:stretch>
            </p:blipFill>
            <p:spPr>
              <a:xfrm>
                <a:off x="8026781" y="2702267"/>
                <a:ext cx="1477520" cy="552552"/>
              </a:xfrm>
              <a:prstGeom prst="rect">
                <a:avLst/>
              </a:prstGeom>
            </p:spPr>
          </p:pic>
          <p:pic>
            <p:nvPicPr>
              <p:cNvPr id="1238" name="Image 1237">
                <a:extLst>
                  <a:ext uri="{FF2B5EF4-FFF2-40B4-BE49-F238E27FC236}">
                    <a16:creationId xmlns:a16="http://schemas.microsoft.com/office/drawing/2014/main" id="{1A2F5D47-22AD-4B8E-A100-C0CF2628E7AB}"/>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2271194" y="2673399"/>
                <a:ext cx="1459335" cy="645299"/>
              </a:xfrm>
              <a:prstGeom prst="rect">
                <a:avLst/>
              </a:prstGeom>
            </p:spPr>
          </p:pic>
        </p:grpSp>
        <p:pic>
          <p:nvPicPr>
            <p:cNvPr id="1284" name="Image 1283" descr="Une image contenant signe&#10;&#10;Description générée automatiquement">
              <a:extLst>
                <a:ext uri="{FF2B5EF4-FFF2-40B4-BE49-F238E27FC236}">
                  <a16:creationId xmlns:a16="http://schemas.microsoft.com/office/drawing/2014/main" id="{BD6F1876-AD56-424D-901F-CA4B72503A9F}"/>
                </a:ext>
              </a:extLst>
            </p:cNvPr>
            <p:cNvPicPr>
              <a:picLocks noChangeAspect="1"/>
            </p:cNvPicPr>
            <p:nvPr/>
          </p:nvPicPr>
          <p:blipFill>
            <a:blip r:embed="rId10">
              <a:duotone>
                <a:schemeClr val="accent3">
                  <a:shade val="45000"/>
                  <a:satMod val="135000"/>
                </a:schemeClr>
                <a:prstClr val="white"/>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9580040" y="2578645"/>
              <a:ext cx="844610" cy="594605"/>
            </a:xfrm>
            <a:prstGeom prst="rect">
              <a:avLst/>
            </a:prstGeom>
          </p:spPr>
        </p:pic>
      </p:grpSp>
      <p:pic>
        <p:nvPicPr>
          <p:cNvPr id="7" name="Image 6">
            <a:extLst>
              <a:ext uri="{FF2B5EF4-FFF2-40B4-BE49-F238E27FC236}">
                <a16:creationId xmlns:a16="http://schemas.microsoft.com/office/drawing/2014/main" id="{25A711C2-380F-460A-AD0A-9944514C9A27}"/>
              </a:ext>
            </a:extLst>
          </p:cNvPr>
          <p:cNvPicPr>
            <a:picLocks noChangeAspect="1"/>
          </p:cNvPicPr>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4735781" y="3436640"/>
            <a:ext cx="677055" cy="632031"/>
          </a:xfrm>
          <a:prstGeom prst="rect">
            <a:avLst/>
          </a:prstGeom>
        </p:spPr>
      </p:pic>
      <p:sp>
        <p:nvSpPr>
          <p:cNvPr id="2" name="Espace réservé du pied de page 1">
            <a:extLst>
              <a:ext uri="{FF2B5EF4-FFF2-40B4-BE49-F238E27FC236}">
                <a16:creationId xmlns:a16="http://schemas.microsoft.com/office/drawing/2014/main" id="{52893D44-0916-4DC4-B185-E79D775C0518}"/>
              </a:ext>
            </a:extLst>
          </p:cNvPr>
          <p:cNvSpPr>
            <a:spLocks noGrp="1"/>
          </p:cNvSpPr>
          <p:nvPr>
            <p:ph type="ftr" sz="quarter" idx="11"/>
          </p:nvPr>
        </p:nvSpPr>
        <p:spPr/>
        <p:txBody>
          <a:bodyPr/>
          <a:lstStyle/>
          <a:p>
            <a:r>
              <a:rPr lang="fr-FR" dirty="0"/>
              <a:t>Résultats annuels 2019-20</a:t>
            </a:r>
            <a:endParaRPr lang="en-GB" dirty="0"/>
          </a:p>
        </p:txBody>
      </p:sp>
      <p:grpSp>
        <p:nvGrpSpPr>
          <p:cNvPr id="1279" name="Groupe 1278">
            <a:extLst>
              <a:ext uri="{FF2B5EF4-FFF2-40B4-BE49-F238E27FC236}">
                <a16:creationId xmlns:a16="http://schemas.microsoft.com/office/drawing/2014/main" id="{12554593-8696-4365-9C9A-B0D1BFA70236}"/>
              </a:ext>
            </a:extLst>
          </p:cNvPr>
          <p:cNvGrpSpPr/>
          <p:nvPr/>
        </p:nvGrpSpPr>
        <p:grpSpPr>
          <a:xfrm>
            <a:off x="4775958" y="4809403"/>
            <a:ext cx="5355450" cy="676473"/>
            <a:chOff x="4438030" y="5320646"/>
            <a:chExt cx="6722263" cy="849122"/>
          </a:xfrm>
        </p:grpSpPr>
        <p:pic>
          <p:nvPicPr>
            <p:cNvPr id="1276" name="Image 1275">
              <a:extLst>
                <a:ext uri="{FF2B5EF4-FFF2-40B4-BE49-F238E27FC236}">
                  <a16:creationId xmlns:a16="http://schemas.microsoft.com/office/drawing/2014/main" id="{69ACF5B2-6ECD-4FA7-A679-7A6AD02268D0}"/>
                </a:ext>
              </a:extLst>
            </p:cNvPr>
            <p:cNvPicPr>
              <a:picLocks noChangeAspect="1"/>
            </p:cNvPicPr>
            <p:nvPr/>
          </p:nvPicPr>
          <p:blipFill>
            <a:blip r:embed="rId13">
              <a:clrChange>
                <a:clrFrom>
                  <a:srgbClr val="FFFFFF"/>
                </a:clrFrom>
                <a:clrTo>
                  <a:srgbClr val="FFFFFF">
                    <a:alpha val="0"/>
                  </a:srgbClr>
                </a:clrTo>
              </a:clrChange>
            </a:blip>
            <a:stretch>
              <a:fillRect/>
            </a:stretch>
          </p:blipFill>
          <p:spPr>
            <a:xfrm>
              <a:off x="4438030" y="5322663"/>
              <a:ext cx="3315939" cy="847105"/>
            </a:xfrm>
            <a:prstGeom prst="rect">
              <a:avLst/>
            </a:prstGeom>
          </p:spPr>
        </p:pic>
        <p:pic>
          <p:nvPicPr>
            <p:cNvPr id="1277" name="Image 1276">
              <a:extLst>
                <a:ext uri="{FF2B5EF4-FFF2-40B4-BE49-F238E27FC236}">
                  <a16:creationId xmlns:a16="http://schemas.microsoft.com/office/drawing/2014/main" id="{277DC746-AEEB-4653-9181-3491356280E3}"/>
                </a:ext>
              </a:extLst>
            </p:cNvPr>
            <p:cNvPicPr>
              <a:picLocks noChangeAspect="1"/>
            </p:cNvPicPr>
            <p:nvPr/>
          </p:nvPicPr>
          <p:blipFill>
            <a:blip r:embed="rId14">
              <a:clrChange>
                <a:clrFrom>
                  <a:srgbClr val="FFFFFF"/>
                </a:clrFrom>
                <a:clrTo>
                  <a:srgbClr val="FFFFFF">
                    <a:alpha val="0"/>
                  </a:srgbClr>
                </a:clrTo>
              </a:clrChange>
            </a:blip>
            <a:stretch>
              <a:fillRect/>
            </a:stretch>
          </p:blipFill>
          <p:spPr>
            <a:xfrm>
              <a:off x="7813591" y="5320646"/>
              <a:ext cx="2220791" cy="847106"/>
            </a:xfrm>
            <a:prstGeom prst="rect">
              <a:avLst/>
            </a:prstGeom>
          </p:spPr>
        </p:pic>
        <p:pic>
          <p:nvPicPr>
            <p:cNvPr id="1278" name="Image 1277">
              <a:extLst>
                <a:ext uri="{FF2B5EF4-FFF2-40B4-BE49-F238E27FC236}">
                  <a16:creationId xmlns:a16="http://schemas.microsoft.com/office/drawing/2014/main" id="{DAA4E41F-5A14-4EA4-B37E-7EB345981DF5}"/>
                </a:ext>
              </a:extLst>
            </p:cNvPr>
            <p:cNvPicPr>
              <a:picLocks noChangeAspect="1"/>
            </p:cNvPicPr>
            <p:nvPr/>
          </p:nvPicPr>
          <p:blipFill>
            <a:blip r:embed="rId15">
              <a:clrChange>
                <a:clrFrom>
                  <a:srgbClr val="FFFFFF"/>
                </a:clrFrom>
                <a:clrTo>
                  <a:srgbClr val="FFFFFF">
                    <a:alpha val="0"/>
                  </a:srgbClr>
                </a:clrTo>
              </a:clrChange>
            </a:blip>
            <a:stretch>
              <a:fillRect/>
            </a:stretch>
          </p:blipFill>
          <p:spPr>
            <a:xfrm>
              <a:off x="10116869" y="5327585"/>
              <a:ext cx="1043424" cy="840159"/>
            </a:xfrm>
            <a:prstGeom prst="rect">
              <a:avLst/>
            </a:prstGeom>
          </p:spPr>
        </p:pic>
      </p:grpSp>
      <p:sp>
        <p:nvSpPr>
          <p:cNvPr id="8" name="Espace réservé du texte 7">
            <a:extLst>
              <a:ext uri="{FF2B5EF4-FFF2-40B4-BE49-F238E27FC236}">
                <a16:creationId xmlns:a16="http://schemas.microsoft.com/office/drawing/2014/main" id="{F17AA837-4D85-4EB0-A1D8-7C58CF49609E}"/>
              </a:ext>
            </a:extLst>
          </p:cNvPr>
          <p:cNvSpPr>
            <a:spLocks noGrp="1"/>
          </p:cNvSpPr>
          <p:nvPr>
            <p:ph type="body" sz="quarter" idx="13"/>
          </p:nvPr>
        </p:nvSpPr>
        <p:spPr/>
        <p:txBody>
          <a:bodyPr/>
          <a:lstStyle/>
          <a:p>
            <a:endParaRPr lang="en-GB"/>
          </a:p>
        </p:txBody>
      </p:sp>
      <p:grpSp>
        <p:nvGrpSpPr>
          <p:cNvPr id="44" name="Groupe 43">
            <a:extLst>
              <a:ext uri="{FF2B5EF4-FFF2-40B4-BE49-F238E27FC236}">
                <a16:creationId xmlns:a16="http://schemas.microsoft.com/office/drawing/2014/main" id="{E5DC9F9F-9D15-4473-8D47-168CBF9C20E6}"/>
              </a:ext>
            </a:extLst>
          </p:cNvPr>
          <p:cNvGrpSpPr/>
          <p:nvPr/>
        </p:nvGrpSpPr>
        <p:grpSpPr>
          <a:xfrm>
            <a:off x="1174306" y="4527053"/>
            <a:ext cx="2352422" cy="1197490"/>
            <a:chOff x="2293050" y="1889143"/>
            <a:chExt cx="2352422" cy="1197490"/>
          </a:xfrm>
        </p:grpSpPr>
        <p:pic>
          <p:nvPicPr>
            <p:cNvPr id="45" name="Picture 2" descr="Résultat de recherche d'images pour &quot;boston limited&quot;">
              <a:extLst>
                <a:ext uri="{FF2B5EF4-FFF2-40B4-BE49-F238E27FC236}">
                  <a16:creationId xmlns:a16="http://schemas.microsoft.com/office/drawing/2014/main" id="{F641B095-E6FA-43A0-96D8-AC5BB8A176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6978" y="2661082"/>
              <a:ext cx="1440595" cy="425551"/>
            </a:xfrm>
            <a:prstGeom prst="rect">
              <a:avLst/>
            </a:prstGeom>
            <a:solidFill>
              <a:srgbClr val="F07D00"/>
            </a:solidFill>
          </p:spPr>
        </p:pic>
        <p:cxnSp>
          <p:nvCxnSpPr>
            <p:cNvPr id="47" name="Connecteur droit 46">
              <a:extLst>
                <a:ext uri="{FF2B5EF4-FFF2-40B4-BE49-F238E27FC236}">
                  <a16:creationId xmlns:a16="http://schemas.microsoft.com/office/drawing/2014/main" id="{A2A665A6-5228-4B99-8AE3-5E81D49F8DEE}"/>
                </a:ext>
              </a:extLst>
            </p:cNvPr>
            <p:cNvCxnSpPr/>
            <p:nvPr/>
          </p:nvCxnSpPr>
          <p:spPr>
            <a:xfrm flipV="1">
              <a:off x="2588888" y="2134426"/>
              <a:ext cx="0" cy="522514"/>
            </a:xfrm>
            <a:prstGeom prst="line">
              <a:avLst/>
            </a:prstGeom>
            <a:ln w="19050">
              <a:solidFill>
                <a:srgbClr val="9E9E9D"/>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E825B111-57CD-4836-A00C-C013514D0A40}"/>
                </a:ext>
              </a:extLst>
            </p:cNvPr>
            <p:cNvSpPr/>
            <p:nvPr/>
          </p:nvSpPr>
          <p:spPr>
            <a:xfrm>
              <a:off x="2293050" y="1889143"/>
              <a:ext cx="574196" cy="276999"/>
            </a:xfrm>
            <a:prstGeom prst="rect">
              <a:avLst/>
            </a:prstGeom>
            <a:solidFill>
              <a:srgbClr val="F07D00"/>
            </a:solidFill>
          </p:spPr>
          <p:txBody>
            <a:bodyPr wrap="none">
              <a:spAutoFit/>
            </a:bodyPr>
            <a:lstStyle/>
            <a:p>
              <a:r>
                <a:rPr lang="fr-FR" sz="1200" dirty="0">
                  <a:solidFill>
                    <a:schemeClr val="bg1"/>
                  </a:solidFill>
                  <a:latin typeface="Abadi" panose="020B0604020104020204" pitchFamily="34" charset="0"/>
                </a:rPr>
                <a:t>2CRSi</a:t>
              </a:r>
              <a:endParaRPr lang="en-GB" sz="1200" dirty="0">
                <a:solidFill>
                  <a:schemeClr val="bg1"/>
                </a:solidFill>
                <a:latin typeface="Abadi" panose="020B0604020104020204" pitchFamily="34" charset="0"/>
              </a:endParaRPr>
            </a:p>
          </p:txBody>
        </p:sp>
        <p:cxnSp>
          <p:nvCxnSpPr>
            <p:cNvPr id="49" name="Connecteur droit 48">
              <a:extLst>
                <a:ext uri="{FF2B5EF4-FFF2-40B4-BE49-F238E27FC236}">
                  <a16:creationId xmlns:a16="http://schemas.microsoft.com/office/drawing/2014/main" id="{8601ECB1-0239-4A17-895C-469D592DC8BB}"/>
                </a:ext>
              </a:extLst>
            </p:cNvPr>
            <p:cNvCxnSpPr/>
            <p:nvPr/>
          </p:nvCxnSpPr>
          <p:spPr>
            <a:xfrm flipV="1">
              <a:off x="3782216" y="2134426"/>
              <a:ext cx="0" cy="522514"/>
            </a:xfrm>
            <a:prstGeom prst="line">
              <a:avLst/>
            </a:prstGeom>
            <a:ln w="19050">
              <a:solidFill>
                <a:srgbClr val="9E9E9D"/>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F22ACB36-F711-4D1E-8E5C-6E9A57B1E47E}"/>
                </a:ext>
              </a:extLst>
            </p:cNvPr>
            <p:cNvSpPr/>
            <p:nvPr/>
          </p:nvSpPr>
          <p:spPr>
            <a:xfrm>
              <a:off x="2920320" y="1889143"/>
              <a:ext cx="1725152" cy="276999"/>
            </a:xfrm>
            <a:prstGeom prst="rect">
              <a:avLst/>
            </a:prstGeom>
            <a:solidFill>
              <a:srgbClr val="F07D00"/>
            </a:solidFill>
          </p:spPr>
          <p:txBody>
            <a:bodyPr wrap="none">
              <a:spAutoFit/>
            </a:bodyPr>
            <a:lstStyle/>
            <a:p>
              <a:r>
                <a:rPr lang="fr-FR" sz="1200" dirty="0">
                  <a:solidFill>
                    <a:schemeClr val="bg1"/>
                  </a:solidFill>
                  <a:latin typeface="Abadi" panose="020B0604020104020204" pitchFamily="34" charset="0"/>
                </a:rPr>
                <a:t>Co-fondateurs BOSTON</a:t>
              </a:r>
              <a:endParaRPr lang="en-GB" sz="1200" dirty="0">
                <a:solidFill>
                  <a:schemeClr val="bg1"/>
                </a:solidFill>
                <a:latin typeface="Abadi" panose="020B0604020104020204" pitchFamily="34" charset="0"/>
              </a:endParaRPr>
            </a:p>
          </p:txBody>
        </p:sp>
        <p:sp>
          <p:nvSpPr>
            <p:cNvPr id="51" name="Rectangle 50">
              <a:extLst>
                <a:ext uri="{FF2B5EF4-FFF2-40B4-BE49-F238E27FC236}">
                  <a16:creationId xmlns:a16="http://schemas.microsoft.com/office/drawing/2014/main" id="{BCEC850B-7ACC-41F3-9C9B-07B94632B942}"/>
                </a:ext>
              </a:extLst>
            </p:cNvPr>
            <p:cNvSpPr/>
            <p:nvPr/>
          </p:nvSpPr>
          <p:spPr>
            <a:xfrm>
              <a:off x="3578290" y="2310262"/>
              <a:ext cx="398112" cy="233972"/>
            </a:xfrm>
            <a:prstGeom prst="rect">
              <a:avLst/>
            </a:prstGeom>
            <a:solidFill>
              <a:schemeClr val="bg1"/>
            </a:solidFill>
            <a:ln>
              <a:solidFill>
                <a:srgbClr val="9E9E9D"/>
              </a:solidFill>
            </a:ln>
          </p:spPr>
          <p:txBody>
            <a:bodyPr wrap="none" lIns="36000" tIns="36000" rIns="36000" bIns="36000" anchor="ctr">
              <a:noAutofit/>
            </a:bodyPr>
            <a:lstStyle/>
            <a:p>
              <a:pPr algn="ctr"/>
              <a:r>
                <a:rPr lang="fr-FR" sz="1200" dirty="0">
                  <a:solidFill>
                    <a:srgbClr val="494948"/>
                  </a:solidFill>
                  <a:latin typeface="Abadi" panose="020B0604020104020204" pitchFamily="34" charset="0"/>
                </a:rPr>
                <a:t>30%</a:t>
              </a:r>
              <a:endParaRPr lang="en-GB" sz="1000" dirty="0"/>
            </a:p>
          </p:txBody>
        </p:sp>
        <p:sp>
          <p:nvSpPr>
            <p:cNvPr id="52" name="Rectangle 51">
              <a:extLst>
                <a:ext uri="{FF2B5EF4-FFF2-40B4-BE49-F238E27FC236}">
                  <a16:creationId xmlns:a16="http://schemas.microsoft.com/office/drawing/2014/main" id="{88A7EF57-1966-4BC2-940D-2D810BA95378}"/>
                </a:ext>
              </a:extLst>
            </p:cNvPr>
            <p:cNvSpPr/>
            <p:nvPr/>
          </p:nvSpPr>
          <p:spPr>
            <a:xfrm>
              <a:off x="2389830" y="2311538"/>
              <a:ext cx="398112" cy="233972"/>
            </a:xfrm>
            <a:prstGeom prst="rect">
              <a:avLst/>
            </a:prstGeom>
            <a:solidFill>
              <a:schemeClr val="bg1"/>
            </a:solidFill>
            <a:ln>
              <a:solidFill>
                <a:srgbClr val="9E9E9D"/>
              </a:solidFill>
            </a:ln>
          </p:spPr>
          <p:txBody>
            <a:bodyPr wrap="none" lIns="36000" tIns="36000" rIns="36000" bIns="36000" anchor="ctr">
              <a:noAutofit/>
            </a:bodyPr>
            <a:lstStyle/>
            <a:p>
              <a:pPr algn="ctr"/>
              <a:r>
                <a:rPr lang="fr-FR" sz="1200" dirty="0">
                  <a:solidFill>
                    <a:srgbClr val="494948"/>
                  </a:solidFill>
                  <a:latin typeface="Abadi" panose="020B0604020104020204" pitchFamily="34" charset="0"/>
                </a:rPr>
                <a:t>70%</a:t>
              </a:r>
              <a:endParaRPr lang="en-GB" sz="1000" dirty="0"/>
            </a:p>
          </p:txBody>
        </p:sp>
      </p:grpSp>
    </p:spTree>
    <p:extLst>
      <p:ext uri="{BB962C8B-B14F-4D97-AF65-F5344CB8AC3E}">
        <p14:creationId xmlns:p14="http://schemas.microsoft.com/office/powerpoint/2010/main" val="2977319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LFYRyIgVS2yYBdoyAfLf2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LFYRyIgVS2yYBdoyAfLf2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LFYRyIgVS2yYBdoyAfLf2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LFYRyIgVS2yYBdoyAfLf2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LFYRyIgVS2yYBdoyAfLf2A"/>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C730B03C6C354CAADB40E41C39A234" ma:contentTypeVersion="2" ma:contentTypeDescription="Crée un document." ma:contentTypeScope="" ma:versionID="851b8f420f7d42aae2b1fbe38d42748c">
  <xsd:schema xmlns:xsd="http://www.w3.org/2001/XMLSchema" xmlns:xs="http://www.w3.org/2001/XMLSchema" xmlns:p="http://schemas.microsoft.com/office/2006/metadata/properties" xmlns:ns2="2883d143-68b4-49ff-9bc4-19a30d31e76a" targetNamespace="http://schemas.microsoft.com/office/2006/metadata/properties" ma:root="true" ma:fieldsID="80805ab5e520bba1876b0a745b89d988" ns2:_="">
    <xsd:import namespace="2883d143-68b4-49ff-9bc4-19a30d31e76a"/>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83d143-68b4-49ff-9bc4-19a30d31e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84D3F19-F1E0-41F8-82D0-0845369E3891}">
  <ds:schemaRefs>
    <ds:schemaRef ds:uri="http://schemas.microsoft.com/sharepoint/v3/contenttype/forms"/>
  </ds:schemaRefs>
</ds:datastoreItem>
</file>

<file path=customXml/itemProps2.xml><?xml version="1.0" encoding="utf-8"?>
<ds:datastoreItem xmlns:ds="http://schemas.openxmlformats.org/officeDocument/2006/customXml" ds:itemID="{41CFBFB2-63AA-4CBF-8BD8-2F984D508CA4}">
  <ds:schemaRefs>
    <ds:schemaRef ds:uri="8fc92a34-7a73-45bd-b098-aa0a69b6d66c"/>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3e41049d-f79c-4c51-896f-839a5f9234b3"/>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FBC0C40B-E6A5-4085-9E36-FD0E4A7EC017}"/>
</file>

<file path=docProps/app.xml><?xml version="1.0" encoding="utf-8"?>
<Properties xmlns="http://schemas.openxmlformats.org/officeDocument/2006/extended-properties" xmlns:vt="http://schemas.openxmlformats.org/officeDocument/2006/docPropsVTypes">
  <TotalTime>7140</TotalTime>
  <Words>3450</Words>
  <Application>Microsoft Office PowerPoint</Application>
  <PresentationFormat>Grand écran</PresentationFormat>
  <Paragraphs>701</Paragraphs>
  <Slides>39</Slides>
  <Notes>7</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1</vt:i4>
      </vt:variant>
      <vt:variant>
        <vt:lpstr>Titres des diapositives</vt:lpstr>
      </vt:variant>
      <vt:variant>
        <vt:i4>39</vt:i4>
      </vt:variant>
    </vt:vector>
  </HeadingPairs>
  <TitlesOfParts>
    <vt:vector size="48" baseType="lpstr">
      <vt:lpstr>Abadi</vt:lpstr>
      <vt:lpstr>Arial</vt:lpstr>
      <vt:lpstr>Calibri</vt:lpstr>
      <vt:lpstr>Calibri Light</vt:lpstr>
      <vt:lpstr>Open Sans</vt:lpstr>
      <vt:lpstr>Open Sans</vt:lpstr>
      <vt:lpstr>Wingdings</vt:lpstr>
      <vt:lpstr>Thème Office</vt:lpstr>
      <vt:lpstr>think-cell Slide</vt:lpstr>
      <vt:lpstr>Résultats annuels 2019-2020</vt:lpstr>
      <vt:lpstr>Présentation PowerPoint</vt:lpstr>
      <vt:lpstr>Présentation PowerPoint</vt:lpstr>
      <vt:lpstr>Notre vocation</vt:lpstr>
      <vt:lpstr>L’innovation au coeur de notre ADN</vt:lpstr>
      <vt:lpstr>Les 3 enjeux prioritaires définis depuis 2018</vt:lpstr>
      <vt:lpstr>Des avancées importantes dans l’offre et l’organisation interne</vt:lpstr>
      <vt:lpstr>Présentation PowerPoint</vt:lpstr>
      <vt:lpstr>Boston Limited, en bref</vt:lpstr>
      <vt:lpstr>Un changement de dimension pour le Groupe</vt:lpstr>
      <vt:lpstr>Une complémentarité sur toute la chaîne de valeur</vt:lpstr>
      <vt:lpstr>Des positionnements de marché complémentaires</vt:lpstr>
      <vt:lpstr>Activité renforcée sur des marchés stratégiques </vt:lpstr>
      <vt:lpstr>Rayonnement international élargi</vt:lpstr>
      <vt:lpstr>Diversification du portefeuille clients
</vt:lpstr>
      <vt:lpstr>Présentation PowerPoint</vt:lpstr>
      <vt:lpstr>Un changement de dimension </vt:lpstr>
      <vt:lpstr>Compte de résultat consolidé </vt:lpstr>
      <vt:lpstr>Bilan consolidé - Actif</vt:lpstr>
      <vt:lpstr>Bilan consolidé - Passif</vt:lpstr>
      <vt:lpstr>Présentation PowerPoint</vt:lpstr>
      <vt:lpstr>Impacts de la crise du COVID-19</vt:lpstr>
      <vt:lpstr>Des mesures rapides</vt:lpstr>
      <vt:lpstr>Présentation PowerPoint</vt:lpstr>
      <vt:lpstr>Tranquil PC : une intégration réussie,  un succès confirmé</vt:lpstr>
      <vt:lpstr>Présentation PowerPoint</vt:lpstr>
      <vt:lpstr>Une gamme de produits élargie couvrant 80%  des besoins</vt:lpstr>
      <vt:lpstr>Présentation PowerPoint</vt:lpstr>
      <vt:lpstr>Un positionnement sur toute la chaîne de valeur</vt:lpstr>
      <vt:lpstr>Présentation PowerPoint</vt:lpstr>
      <vt:lpstr>De nouveaux objectifs 2020-21</vt:lpstr>
      <vt:lpstr>QUESTIONS</vt:lpstr>
      <vt:lpstr>Présentation PowerPoint</vt:lpstr>
      <vt:lpstr>Rapports des commissaires aux comptes</vt:lpstr>
      <vt:lpstr>Rapport sur les comptes annuels</vt:lpstr>
      <vt:lpstr>Rapport sur les comptes consolidés</vt:lpstr>
      <vt:lpstr>Rapport sur les conventions réglementées</vt:lpstr>
      <vt:lpstr>Rapports sur les opérations sur le capital</vt:lpstr>
      <vt:lpstr>Merci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Résultats semestriels 2019</dc:title>
  <dc:creator>Victoire Demeestere</dc:creator>
  <cp:lastModifiedBy>Isabelle BORNER</cp:lastModifiedBy>
  <cp:revision>432</cp:revision>
  <cp:lastPrinted>2020-07-09T08:44:31Z</cp:lastPrinted>
  <dcterms:created xsi:type="dcterms:W3CDTF">2019-08-19T09:40:56Z</dcterms:created>
  <dcterms:modified xsi:type="dcterms:W3CDTF">2020-10-07T09:07:37Z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0x010100CEC730B03C6C354CAADB40E41C39A234</vt:lpwstr>
  </property>
</Properties>
</file>